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8"/>
  </p:notesMasterIdLst>
  <p:handoutMasterIdLst>
    <p:handoutMasterId r:id="rId49"/>
  </p:handoutMasterIdLst>
  <p:sldIdLst>
    <p:sldId id="275" r:id="rId2"/>
    <p:sldId id="257" r:id="rId3"/>
    <p:sldId id="265" r:id="rId4"/>
    <p:sldId id="283" r:id="rId5"/>
    <p:sldId id="303" r:id="rId6"/>
    <p:sldId id="307" r:id="rId7"/>
    <p:sldId id="297" r:id="rId8"/>
    <p:sldId id="311" r:id="rId9"/>
    <p:sldId id="312" r:id="rId10"/>
    <p:sldId id="313" r:id="rId11"/>
    <p:sldId id="314" r:id="rId12"/>
    <p:sldId id="315" r:id="rId13"/>
    <p:sldId id="316" r:id="rId14"/>
    <p:sldId id="317" r:id="rId15"/>
    <p:sldId id="310" r:id="rId16"/>
    <p:sldId id="318" r:id="rId17"/>
    <p:sldId id="308" r:id="rId18"/>
    <p:sldId id="319" r:id="rId19"/>
    <p:sldId id="348" r:id="rId20"/>
    <p:sldId id="349" r:id="rId21"/>
    <p:sldId id="320" r:id="rId22"/>
    <p:sldId id="321" r:id="rId23"/>
    <p:sldId id="322" r:id="rId24"/>
    <p:sldId id="323" r:id="rId25"/>
    <p:sldId id="327" r:id="rId26"/>
    <p:sldId id="328" r:id="rId27"/>
    <p:sldId id="347" r:id="rId28"/>
    <p:sldId id="329" r:id="rId29"/>
    <p:sldId id="330" r:id="rId30"/>
    <p:sldId id="345" r:id="rId31"/>
    <p:sldId id="331" r:id="rId32"/>
    <p:sldId id="344" r:id="rId33"/>
    <p:sldId id="332" r:id="rId34"/>
    <p:sldId id="333" r:id="rId35"/>
    <p:sldId id="334" r:id="rId36"/>
    <p:sldId id="343" r:id="rId37"/>
    <p:sldId id="335" r:id="rId38"/>
    <p:sldId id="346" r:id="rId39"/>
    <p:sldId id="336" r:id="rId40"/>
    <p:sldId id="337" r:id="rId41"/>
    <p:sldId id="351" r:id="rId42"/>
    <p:sldId id="350" r:id="rId43"/>
    <p:sldId id="340" r:id="rId44"/>
    <p:sldId id="341" r:id="rId45"/>
    <p:sldId id="342" r:id="rId46"/>
    <p:sldId id="26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4121" autoAdjust="0"/>
  </p:normalViewPr>
  <p:slideViewPr>
    <p:cSldViewPr snapToGrid="0">
      <p:cViewPr varScale="1">
        <p:scale>
          <a:sx n="86" d="100"/>
          <a:sy n="86" d="100"/>
        </p:scale>
        <p:origin x="13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0BDAA9-4970-458B-A3F4-887765CA147F}"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AI"/>
        </a:p>
      </dgm:t>
    </dgm:pt>
    <dgm:pt modelId="{2B62389C-4E27-4E01-B65F-861A88F167A8}">
      <dgm:prSet phldrT="[Text]" custT="1"/>
      <dgm:spPr>
        <a:ln w="19050"/>
      </dgm:spPr>
      <dgm:t>
        <a:bodyPr/>
        <a:lstStyle/>
        <a:p>
          <a:r>
            <a:rPr lang="en-US" sz="2800" dirty="0" err="1"/>
            <a:t>Đặt</a:t>
          </a:r>
          <a:r>
            <a:rPr lang="en-US" sz="2800" dirty="0"/>
            <a:t> </a:t>
          </a:r>
          <a:r>
            <a:rPr lang="en-US" sz="2800" dirty="0" err="1"/>
            <a:t>vấn</a:t>
          </a:r>
          <a:r>
            <a:rPr lang="en-US" sz="2800" dirty="0"/>
            <a:t> </a:t>
          </a:r>
          <a:r>
            <a:rPr lang="en-US" sz="2800" dirty="0" err="1"/>
            <a:t>đề</a:t>
          </a:r>
          <a:endParaRPr lang="en-AI" sz="2800" dirty="0"/>
        </a:p>
      </dgm:t>
    </dgm:pt>
    <dgm:pt modelId="{073F7411-7941-452D-9C5F-F58946EFF370}" type="parTrans" cxnId="{359FA74C-33E8-438A-A80A-B18A2C4DD031}">
      <dgm:prSet/>
      <dgm:spPr/>
      <dgm:t>
        <a:bodyPr/>
        <a:lstStyle/>
        <a:p>
          <a:endParaRPr lang="en-AI"/>
        </a:p>
      </dgm:t>
    </dgm:pt>
    <dgm:pt modelId="{F6BBFB06-8EE0-4788-8E22-448053FDCBFC}" type="sibTrans" cxnId="{359FA74C-33E8-438A-A80A-B18A2C4DD031}">
      <dgm:prSet/>
      <dgm:spPr/>
      <dgm:t>
        <a:bodyPr/>
        <a:lstStyle/>
        <a:p>
          <a:endParaRPr lang="en-AI"/>
        </a:p>
      </dgm:t>
    </dgm:pt>
    <dgm:pt modelId="{B2186823-AC3D-499E-B709-FBD3AF7368CC}">
      <dgm:prSet phldrT="[Text]" custT="1"/>
      <dgm:spPr>
        <a:ln w="19050"/>
      </dgm:spPr>
      <dgm:t>
        <a:bodyPr/>
        <a:lstStyle/>
        <a:p>
          <a:r>
            <a:rPr lang="en-US" sz="2800" dirty="0" err="1"/>
            <a:t>Phân</a:t>
          </a:r>
          <a:r>
            <a:rPr lang="en-US" sz="2800" dirty="0"/>
            <a:t> </a:t>
          </a:r>
          <a:r>
            <a:rPr lang="en-US" sz="2800" dirty="0" err="1"/>
            <a:t>tích</a:t>
          </a:r>
          <a:r>
            <a:rPr lang="en-US" sz="2800" dirty="0"/>
            <a:t> </a:t>
          </a:r>
          <a:r>
            <a:rPr lang="en-US" sz="2800" dirty="0" err="1"/>
            <a:t>và</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endParaRPr lang="en-AI" sz="2800" dirty="0"/>
        </a:p>
      </dgm:t>
    </dgm:pt>
    <dgm:pt modelId="{EDAD1743-8C15-4AE9-BD2A-8B1FB7498ADF}" type="parTrans" cxnId="{01C3B559-B0F8-4788-B6EE-4E325863514C}">
      <dgm:prSet/>
      <dgm:spPr/>
      <dgm:t>
        <a:bodyPr/>
        <a:lstStyle/>
        <a:p>
          <a:endParaRPr lang="en-AI"/>
        </a:p>
      </dgm:t>
    </dgm:pt>
    <dgm:pt modelId="{E1C65F7A-35B8-4299-92EB-E066A4A6AFD2}" type="sibTrans" cxnId="{01C3B559-B0F8-4788-B6EE-4E325863514C}">
      <dgm:prSet/>
      <dgm:spPr/>
      <dgm:t>
        <a:bodyPr/>
        <a:lstStyle/>
        <a:p>
          <a:endParaRPr lang="en-AI"/>
        </a:p>
      </dgm:t>
    </dgm:pt>
    <dgm:pt modelId="{40B21337-A29A-449F-B87D-DF93D6469DB6}">
      <dgm:prSet phldrT="[Text]" custT="1"/>
      <dgm:spPr>
        <a:ln w="19050"/>
      </dgm:spPr>
      <dgm:t>
        <a:bodyPr/>
        <a:lstStyle/>
        <a:p>
          <a:r>
            <a:rPr lang="en-US" sz="2800" dirty="0" err="1"/>
            <a:t>Phân</a:t>
          </a:r>
          <a:r>
            <a:rPr lang="en-US" sz="2800" dirty="0"/>
            <a:t> </a:t>
          </a:r>
          <a:r>
            <a:rPr lang="en-US" sz="2800" dirty="0" err="1"/>
            <a:t>tích</a:t>
          </a:r>
          <a:r>
            <a:rPr lang="en-US" sz="2800" dirty="0"/>
            <a:t> </a:t>
          </a:r>
          <a:r>
            <a:rPr lang="en-US" sz="2800" dirty="0" err="1"/>
            <a:t>và</a:t>
          </a:r>
          <a:r>
            <a:rPr lang="en-US" sz="2800" dirty="0"/>
            <a:t>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endParaRPr lang="en-AI" sz="2800" dirty="0"/>
        </a:p>
      </dgm:t>
    </dgm:pt>
    <dgm:pt modelId="{BE4F10B8-A809-4074-BC6D-FD8CA6C3F3B0}" type="parTrans" cxnId="{82663DB7-3C11-4072-9FFE-18206E9E94D6}">
      <dgm:prSet/>
      <dgm:spPr/>
      <dgm:t>
        <a:bodyPr/>
        <a:lstStyle/>
        <a:p>
          <a:endParaRPr lang="en-AI"/>
        </a:p>
      </dgm:t>
    </dgm:pt>
    <dgm:pt modelId="{8989488B-69E2-483E-B675-41779D1E0644}" type="sibTrans" cxnId="{82663DB7-3C11-4072-9FFE-18206E9E94D6}">
      <dgm:prSet/>
      <dgm:spPr/>
      <dgm:t>
        <a:bodyPr/>
        <a:lstStyle/>
        <a:p>
          <a:endParaRPr lang="en-AI"/>
        </a:p>
      </dgm:t>
    </dgm:pt>
    <dgm:pt modelId="{AD20E2E3-9831-4C08-954D-B4DF02AD935A}">
      <dgm:prSet phldrT="[Text]" custT="1"/>
      <dgm:spPr>
        <a:ln w="19050"/>
      </dgm:spPr>
      <dgm:t>
        <a:bodyPr/>
        <a:lstStyle/>
        <a:p>
          <a:r>
            <a:rPr lang="en-US" sz="2800" dirty="0" err="1"/>
            <a:t>Đánh</a:t>
          </a:r>
          <a:r>
            <a:rPr lang="en-US" sz="2800" dirty="0"/>
            <a:t> </a:t>
          </a:r>
          <a:r>
            <a:rPr lang="en-US" sz="2800" dirty="0" err="1"/>
            <a:t>giá</a:t>
          </a:r>
          <a:r>
            <a:rPr lang="en-US" sz="2800" dirty="0"/>
            <a:t>, </a:t>
          </a:r>
          <a:r>
            <a:rPr lang="en-US" sz="2800" dirty="0" err="1"/>
            <a:t>kết</a:t>
          </a:r>
          <a:r>
            <a:rPr lang="en-US" sz="2800" dirty="0"/>
            <a:t> </a:t>
          </a:r>
          <a:r>
            <a:rPr lang="en-US" sz="2800" dirty="0" err="1"/>
            <a:t>luận</a:t>
          </a:r>
          <a:r>
            <a:rPr lang="en-US" sz="2800" dirty="0"/>
            <a:t> </a:t>
          </a:r>
          <a:r>
            <a:rPr lang="en-US" sz="2800" dirty="0" err="1"/>
            <a:t>và</a:t>
          </a:r>
          <a:r>
            <a:rPr lang="en-US" sz="2800" dirty="0"/>
            <a:t> </a:t>
          </a:r>
          <a:r>
            <a:rPr lang="en-US" sz="2800" dirty="0" err="1"/>
            <a:t>hướng</a:t>
          </a:r>
          <a:r>
            <a:rPr lang="en-US" sz="2800" dirty="0"/>
            <a:t> </a:t>
          </a:r>
          <a:r>
            <a:rPr lang="en-US" sz="2800" dirty="0" err="1"/>
            <a:t>phát</a:t>
          </a:r>
          <a:r>
            <a:rPr lang="en-US" sz="2800" dirty="0"/>
            <a:t> </a:t>
          </a:r>
          <a:r>
            <a:rPr lang="en-US" sz="2800" dirty="0" err="1"/>
            <a:t>triển</a:t>
          </a:r>
          <a:endParaRPr lang="en-AI" sz="2800" dirty="0"/>
        </a:p>
      </dgm:t>
    </dgm:pt>
    <dgm:pt modelId="{F6F7B3A2-6FFB-4314-B483-7EF12D55DE56}" type="parTrans" cxnId="{27F6AD4A-485B-4F6A-BCA2-5CA9D2FA0B6E}">
      <dgm:prSet/>
      <dgm:spPr/>
      <dgm:t>
        <a:bodyPr/>
        <a:lstStyle/>
        <a:p>
          <a:endParaRPr lang="en-AI"/>
        </a:p>
      </dgm:t>
    </dgm:pt>
    <dgm:pt modelId="{1DB34F31-482B-4AF3-850D-0788AF6E1A59}" type="sibTrans" cxnId="{27F6AD4A-485B-4F6A-BCA2-5CA9D2FA0B6E}">
      <dgm:prSet/>
      <dgm:spPr/>
      <dgm:t>
        <a:bodyPr/>
        <a:lstStyle/>
        <a:p>
          <a:endParaRPr lang="en-AI"/>
        </a:p>
      </dgm:t>
    </dgm:pt>
    <dgm:pt modelId="{E2DE0389-47DD-40DE-A2D7-1E3831D66F92}" type="pres">
      <dgm:prSet presAssocID="{6A0BDAA9-4970-458B-A3F4-887765CA147F}" presName="Name0" presStyleCnt="0">
        <dgm:presLayoutVars>
          <dgm:chMax val="7"/>
          <dgm:chPref val="7"/>
          <dgm:dir/>
        </dgm:presLayoutVars>
      </dgm:prSet>
      <dgm:spPr/>
    </dgm:pt>
    <dgm:pt modelId="{6963B4B7-BB2E-4C59-AE7E-F1DE9ABE8234}" type="pres">
      <dgm:prSet presAssocID="{6A0BDAA9-4970-458B-A3F4-887765CA147F}" presName="Name1" presStyleCnt="0"/>
      <dgm:spPr/>
    </dgm:pt>
    <dgm:pt modelId="{D3FC451C-0C07-45C6-8569-E81DC80CA5E1}" type="pres">
      <dgm:prSet presAssocID="{6A0BDAA9-4970-458B-A3F4-887765CA147F}" presName="cycle" presStyleCnt="0"/>
      <dgm:spPr/>
    </dgm:pt>
    <dgm:pt modelId="{C6E4B40F-F49D-481A-B12E-1AC91F37C84D}" type="pres">
      <dgm:prSet presAssocID="{6A0BDAA9-4970-458B-A3F4-887765CA147F}" presName="srcNode" presStyleLbl="node1" presStyleIdx="0" presStyleCnt="4"/>
      <dgm:spPr/>
    </dgm:pt>
    <dgm:pt modelId="{0A127F30-B9F6-4199-8548-5A5D9B472546}" type="pres">
      <dgm:prSet presAssocID="{6A0BDAA9-4970-458B-A3F4-887765CA147F}" presName="conn" presStyleLbl="parChTrans1D2" presStyleIdx="0" presStyleCnt="1"/>
      <dgm:spPr/>
    </dgm:pt>
    <dgm:pt modelId="{B800BFF2-751D-4B78-B914-5779E7701D89}" type="pres">
      <dgm:prSet presAssocID="{6A0BDAA9-4970-458B-A3F4-887765CA147F}" presName="extraNode" presStyleLbl="node1" presStyleIdx="0" presStyleCnt="4"/>
      <dgm:spPr/>
    </dgm:pt>
    <dgm:pt modelId="{DB880375-43AD-4BA4-BC80-02A26D35944C}" type="pres">
      <dgm:prSet presAssocID="{6A0BDAA9-4970-458B-A3F4-887765CA147F}" presName="dstNode" presStyleLbl="node1" presStyleIdx="0" presStyleCnt="4"/>
      <dgm:spPr/>
    </dgm:pt>
    <dgm:pt modelId="{DDA9F622-F895-4577-931F-9D244E5152AB}" type="pres">
      <dgm:prSet presAssocID="{2B62389C-4E27-4E01-B65F-861A88F167A8}" presName="text_1" presStyleLbl="node1" presStyleIdx="0" presStyleCnt="4">
        <dgm:presLayoutVars>
          <dgm:bulletEnabled val="1"/>
        </dgm:presLayoutVars>
      </dgm:prSet>
      <dgm:spPr/>
    </dgm:pt>
    <dgm:pt modelId="{48B1DD3D-BE86-43DC-90BE-116498092ADE}" type="pres">
      <dgm:prSet presAssocID="{2B62389C-4E27-4E01-B65F-861A88F167A8}" presName="accent_1" presStyleCnt="0"/>
      <dgm:spPr/>
    </dgm:pt>
    <dgm:pt modelId="{9F31BC16-1FDE-4A37-92F6-083A5E975F51}" type="pres">
      <dgm:prSet presAssocID="{2B62389C-4E27-4E01-B65F-861A88F167A8}" presName="accentRepeatNode" presStyleLbl="solidFgAcc1" presStyleIdx="0" presStyleCnt="4"/>
      <dgm:spPr>
        <a:solidFill>
          <a:schemeClr val="tx2">
            <a:lumMod val="20000"/>
            <a:lumOff val="80000"/>
          </a:schemeClr>
        </a:solidFill>
        <a:ln w="19050"/>
      </dgm:spPr>
    </dgm:pt>
    <dgm:pt modelId="{D7DA43A6-EC19-4133-8A47-DB462DE5D867}" type="pres">
      <dgm:prSet presAssocID="{B2186823-AC3D-499E-B709-FBD3AF7368CC}" presName="text_2" presStyleLbl="node1" presStyleIdx="1" presStyleCnt="4">
        <dgm:presLayoutVars>
          <dgm:bulletEnabled val="1"/>
        </dgm:presLayoutVars>
      </dgm:prSet>
      <dgm:spPr/>
    </dgm:pt>
    <dgm:pt modelId="{E7C861EE-1B99-4AB9-B7F0-D96AC109946D}" type="pres">
      <dgm:prSet presAssocID="{B2186823-AC3D-499E-B709-FBD3AF7368CC}" presName="accent_2" presStyleCnt="0"/>
      <dgm:spPr/>
    </dgm:pt>
    <dgm:pt modelId="{80C2AA5B-C2E4-4C54-A75D-7FB5A56309FC}" type="pres">
      <dgm:prSet presAssocID="{B2186823-AC3D-499E-B709-FBD3AF7368CC}" presName="accentRepeatNode" presStyleLbl="solidFgAcc1" presStyleIdx="1" presStyleCnt="4"/>
      <dgm:spPr>
        <a:solidFill>
          <a:schemeClr val="accent4">
            <a:lumMod val="20000"/>
            <a:lumOff val="80000"/>
          </a:schemeClr>
        </a:solidFill>
        <a:ln w="19050"/>
      </dgm:spPr>
    </dgm:pt>
    <dgm:pt modelId="{213E1E3C-193A-4FA1-9AC5-AC51876EE997}" type="pres">
      <dgm:prSet presAssocID="{40B21337-A29A-449F-B87D-DF93D6469DB6}" presName="text_3" presStyleLbl="node1" presStyleIdx="2" presStyleCnt="4">
        <dgm:presLayoutVars>
          <dgm:bulletEnabled val="1"/>
        </dgm:presLayoutVars>
      </dgm:prSet>
      <dgm:spPr/>
    </dgm:pt>
    <dgm:pt modelId="{13348A02-D40F-413C-A24F-F039651BF378}" type="pres">
      <dgm:prSet presAssocID="{40B21337-A29A-449F-B87D-DF93D6469DB6}" presName="accent_3" presStyleCnt="0"/>
      <dgm:spPr/>
    </dgm:pt>
    <dgm:pt modelId="{0E474CA2-393E-403B-909C-1E30B5550C26}" type="pres">
      <dgm:prSet presAssocID="{40B21337-A29A-449F-B87D-DF93D6469DB6}" presName="accentRepeatNode" presStyleLbl="solidFgAcc1" presStyleIdx="2" presStyleCnt="4"/>
      <dgm:spPr>
        <a:solidFill>
          <a:schemeClr val="accent6">
            <a:lumMod val="20000"/>
            <a:lumOff val="80000"/>
          </a:schemeClr>
        </a:solidFill>
        <a:ln w="19050"/>
      </dgm:spPr>
    </dgm:pt>
    <dgm:pt modelId="{28B21EF4-8FD3-4556-BD00-D8D9F16AFF3D}" type="pres">
      <dgm:prSet presAssocID="{AD20E2E3-9831-4C08-954D-B4DF02AD935A}" presName="text_4" presStyleLbl="node1" presStyleIdx="3" presStyleCnt="4">
        <dgm:presLayoutVars>
          <dgm:bulletEnabled val="1"/>
        </dgm:presLayoutVars>
      </dgm:prSet>
      <dgm:spPr/>
    </dgm:pt>
    <dgm:pt modelId="{2C50D711-3C63-4219-AB0A-99BB2883B47A}" type="pres">
      <dgm:prSet presAssocID="{AD20E2E3-9831-4C08-954D-B4DF02AD935A}" presName="accent_4" presStyleCnt="0"/>
      <dgm:spPr/>
    </dgm:pt>
    <dgm:pt modelId="{30EED240-5240-4242-881A-929FD5092134}" type="pres">
      <dgm:prSet presAssocID="{AD20E2E3-9831-4C08-954D-B4DF02AD935A}" presName="accentRepeatNode" presStyleLbl="solidFgAcc1" presStyleIdx="3" presStyleCnt="4"/>
      <dgm:spPr>
        <a:solidFill>
          <a:schemeClr val="accent1">
            <a:lumMod val="40000"/>
            <a:lumOff val="60000"/>
          </a:schemeClr>
        </a:solidFill>
        <a:ln w="19050"/>
      </dgm:spPr>
    </dgm:pt>
  </dgm:ptLst>
  <dgm:cxnLst>
    <dgm:cxn modelId="{2299C40F-13EA-4C49-B5F8-B7546EE2B3EE}" type="presOf" srcId="{B2186823-AC3D-499E-B709-FBD3AF7368CC}" destId="{D7DA43A6-EC19-4133-8A47-DB462DE5D867}" srcOrd="0" destOrd="0" presId="urn:microsoft.com/office/officeart/2008/layout/VerticalCurvedList"/>
    <dgm:cxn modelId="{FD5E746A-DB3C-405F-95E9-270E3BF08E7D}" type="presOf" srcId="{2B62389C-4E27-4E01-B65F-861A88F167A8}" destId="{DDA9F622-F895-4577-931F-9D244E5152AB}" srcOrd="0" destOrd="0" presId="urn:microsoft.com/office/officeart/2008/layout/VerticalCurvedList"/>
    <dgm:cxn modelId="{27F6AD4A-485B-4F6A-BCA2-5CA9D2FA0B6E}" srcId="{6A0BDAA9-4970-458B-A3F4-887765CA147F}" destId="{AD20E2E3-9831-4C08-954D-B4DF02AD935A}" srcOrd="3" destOrd="0" parTransId="{F6F7B3A2-6FFB-4314-B483-7EF12D55DE56}" sibTransId="{1DB34F31-482B-4AF3-850D-0788AF6E1A59}"/>
    <dgm:cxn modelId="{359FA74C-33E8-438A-A80A-B18A2C4DD031}" srcId="{6A0BDAA9-4970-458B-A3F4-887765CA147F}" destId="{2B62389C-4E27-4E01-B65F-861A88F167A8}" srcOrd="0" destOrd="0" parTransId="{073F7411-7941-452D-9C5F-F58946EFF370}" sibTransId="{F6BBFB06-8EE0-4788-8E22-448053FDCBFC}"/>
    <dgm:cxn modelId="{01C3B559-B0F8-4788-B6EE-4E325863514C}" srcId="{6A0BDAA9-4970-458B-A3F4-887765CA147F}" destId="{B2186823-AC3D-499E-B709-FBD3AF7368CC}" srcOrd="1" destOrd="0" parTransId="{EDAD1743-8C15-4AE9-BD2A-8B1FB7498ADF}" sibTransId="{E1C65F7A-35B8-4299-92EB-E066A4A6AFD2}"/>
    <dgm:cxn modelId="{1C89378B-9731-4F8A-976E-DCCE253CA69C}" type="presOf" srcId="{40B21337-A29A-449F-B87D-DF93D6469DB6}" destId="{213E1E3C-193A-4FA1-9AC5-AC51876EE997}" srcOrd="0" destOrd="0" presId="urn:microsoft.com/office/officeart/2008/layout/VerticalCurvedList"/>
    <dgm:cxn modelId="{82663DB7-3C11-4072-9FFE-18206E9E94D6}" srcId="{6A0BDAA9-4970-458B-A3F4-887765CA147F}" destId="{40B21337-A29A-449F-B87D-DF93D6469DB6}" srcOrd="2" destOrd="0" parTransId="{BE4F10B8-A809-4074-BC6D-FD8CA6C3F3B0}" sibTransId="{8989488B-69E2-483E-B675-41779D1E0644}"/>
    <dgm:cxn modelId="{2C3265C4-9B07-476E-870F-71F174439E1C}" type="presOf" srcId="{F6BBFB06-8EE0-4788-8E22-448053FDCBFC}" destId="{0A127F30-B9F6-4199-8548-5A5D9B472546}" srcOrd="0" destOrd="0" presId="urn:microsoft.com/office/officeart/2008/layout/VerticalCurvedList"/>
    <dgm:cxn modelId="{562368EC-9EC6-4976-9BD4-2F5766732E8E}" type="presOf" srcId="{6A0BDAA9-4970-458B-A3F4-887765CA147F}" destId="{E2DE0389-47DD-40DE-A2D7-1E3831D66F92}" srcOrd="0" destOrd="0" presId="urn:microsoft.com/office/officeart/2008/layout/VerticalCurvedList"/>
    <dgm:cxn modelId="{2B31A8F5-1CEA-49DB-9B77-A0D31DB38A89}" type="presOf" srcId="{AD20E2E3-9831-4C08-954D-B4DF02AD935A}" destId="{28B21EF4-8FD3-4556-BD00-D8D9F16AFF3D}" srcOrd="0" destOrd="0" presId="urn:microsoft.com/office/officeart/2008/layout/VerticalCurvedList"/>
    <dgm:cxn modelId="{883FF726-6978-4301-B944-B5205C1C80F1}" type="presParOf" srcId="{E2DE0389-47DD-40DE-A2D7-1E3831D66F92}" destId="{6963B4B7-BB2E-4C59-AE7E-F1DE9ABE8234}" srcOrd="0" destOrd="0" presId="urn:microsoft.com/office/officeart/2008/layout/VerticalCurvedList"/>
    <dgm:cxn modelId="{5D3BB01B-C15C-4749-9CE1-5D5A1A7C5FE1}" type="presParOf" srcId="{6963B4B7-BB2E-4C59-AE7E-F1DE9ABE8234}" destId="{D3FC451C-0C07-45C6-8569-E81DC80CA5E1}" srcOrd="0" destOrd="0" presId="urn:microsoft.com/office/officeart/2008/layout/VerticalCurvedList"/>
    <dgm:cxn modelId="{345EE480-0567-4628-A21E-3BE0B2D131C0}" type="presParOf" srcId="{D3FC451C-0C07-45C6-8569-E81DC80CA5E1}" destId="{C6E4B40F-F49D-481A-B12E-1AC91F37C84D}" srcOrd="0" destOrd="0" presId="urn:microsoft.com/office/officeart/2008/layout/VerticalCurvedList"/>
    <dgm:cxn modelId="{92EE0039-A089-43F9-BFA5-1047BA144DB7}" type="presParOf" srcId="{D3FC451C-0C07-45C6-8569-E81DC80CA5E1}" destId="{0A127F30-B9F6-4199-8548-5A5D9B472546}" srcOrd="1" destOrd="0" presId="urn:microsoft.com/office/officeart/2008/layout/VerticalCurvedList"/>
    <dgm:cxn modelId="{DAFD05DD-C71C-4947-8010-1733EC845EF9}" type="presParOf" srcId="{D3FC451C-0C07-45C6-8569-E81DC80CA5E1}" destId="{B800BFF2-751D-4B78-B914-5779E7701D89}" srcOrd="2" destOrd="0" presId="urn:microsoft.com/office/officeart/2008/layout/VerticalCurvedList"/>
    <dgm:cxn modelId="{E964BBE2-4C47-4891-820B-15DBD411A682}" type="presParOf" srcId="{D3FC451C-0C07-45C6-8569-E81DC80CA5E1}" destId="{DB880375-43AD-4BA4-BC80-02A26D35944C}" srcOrd="3" destOrd="0" presId="urn:microsoft.com/office/officeart/2008/layout/VerticalCurvedList"/>
    <dgm:cxn modelId="{8DFF0202-72A7-4A5E-AE65-BE9BFAEF89F0}" type="presParOf" srcId="{6963B4B7-BB2E-4C59-AE7E-F1DE9ABE8234}" destId="{DDA9F622-F895-4577-931F-9D244E5152AB}" srcOrd="1" destOrd="0" presId="urn:microsoft.com/office/officeart/2008/layout/VerticalCurvedList"/>
    <dgm:cxn modelId="{5F6D0136-6231-44D2-9B74-39B60EAB5B8A}" type="presParOf" srcId="{6963B4B7-BB2E-4C59-AE7E-F1DE9ABE8234}" destId="{48B1DD3D-BE86-43DC-90BE-116498092ADE}" srcOrd="2" destOrd="0" presId="urn:microsoft.com/office/officeart/2008/layout/VerticalCurvedList"/>
    <dgm:cxn modelId="{6E60BF89-651C-4066-8576-25D736F8A5AF}" type="presParOf" srcId="{48B1DD3D-BE86-43DC-90BE-116498092ADE}" destId="{9F31BC16-1FDE-4A37-92F6-083A5E975F51}" srcOrd="0" destOrd="0" presId="urn:microsoft.com/office/officeart/2008/layout/VerticalCurvedList"/>
    <dgm:cxn modelId="{0DABB338-A0B7-4118-A90A-2CC6792CFC56}" type="presParOf" srcId="{6963B4B7-BB2E-4C59-AE7E-F1DE9ABE8234}" destId="{D7DA43A6-EC19-4133-8A47-DB462DE5D867}" srcOrd="3" destOrd="0" presId="urn:microsoft.com/office/officeart/2008/layout/VerticalCurvedList"/>
    <dgm:cxn modelId="{796FDC39-6892-453A-97F8-D39272192C90}" type="presParOf" srcId="{6963B4B7-BB2E-4C59-AE7E-F1DE9ABE8234}" destId="{E7C861EE-1B99-4AB9-B7F0-D96AC109946D}" srcOrd="4" destOrd="0" presId="urn:microsoft.com/office/officeart/2008/layout/VerticalCurvedList"/>
    <dgm:cxn modelId="{13F2F357-65F9-460D-90B3-71B04A609B95}" type="presParOf" srcId="{E7C861EE-1B99-4AB9-B7F0-D96AC109946D}" destId="{80C2AA5B-C2E4-4C54-A75D-7FB5A56309FC}" srcOrd="0" destOrd="0" presId="urn:microsoft.com/office/officeart/2008/layout/VerticalCurvedList"/>
    <dgm:cxn modelId="{B6E39C0E-04F9-471C-904A-8CB93A143A52}" type="presParOf" srcId="{6963B4B7-BB2E-4C59-AE7E-F1DE9ABE8234}" destId="{213E1E3C-193A-4FA1-9AC5-AC51876EE997}" srcOrd="5" destOrd="0" presId="urn:microsoft.com/office/officeart/2008/layout/VerticalCurvedList"/>
    <dgm:cxn modelId="{AA5FD285-87D4-4F5B-A459-71F7E6E300C7}" type="presParOf" srcId="{6963B4B7-BB2E-4C59-AE7E-F1DE9ABE8234}" destId="{13348A02-D40F-413C-A24F-F039651BF378}" srcOrd="6" destOrd="0" presId="urn:microsoft.com/office/officeart/2008/layout/VerticalCurvedList"/>
    <dgm:cxn modelId="{80B82CA9-C7E0-40B6-83AB-3DC7840E50B7}" type="presParOf" srcId="{13348A02-D40F-413C-A24F-F039651BF378}" destId="{0E474CA2-393E-403B-909C-1E30B5550C26}" srcOrd="0" destOrd="0" presId="urn:microsoft.com/office/officeart/2008/layout/VerticalCurvedList"/>
    <dgm:cxn modelId="{1518D58B-4853-48D7-9CC6-0721DA57F2B1}" type="presParOf" srcId="{6963B4B7-BB2E-4C59-AE7E-F1DE9ABE8234}" destId="{28B21EF4-8FD3-4556-BD00-D8D9F16AFF3D}" srcOrd="7" destOrd="0" presId="urn:microsoft.com/office/officeart/2008/layout/VerticalCurvedList"/>
    <dgm:cxn modelId="{D7D3DEE8-440A-4E30-89B6-7B1A05B1EBD7}" type="presParOf" srcId="{6963B4B7-BB2E-4C59-AE7E-F1DE9ABE8234}" destId="{2C50D711-3C63-4219-AB0A-99BB2883B47A}" srcOrd="8" destOrd="0" presId="urn:microsoft.com/office/officeart/2008/layout/VerticalCurvedList"/>
    <dgm:cxn modelId="{662B3E02-70A3-4386-B91E-6B0CADF3977E}" type="presParOf" srcId="{2C50D711-3C63-4219-AB0A-99BB2883B47A}" destId="{30EED240-5240-4242-881A-929FD509213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27F30-B9F6-4199-8548-5A5D9B472546}">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F622-F895-4577-931F-9D244E5152AB}">
      <dsp:nvSpPr>
        <dsp:cNvPr id="0" name=""/>
        <dsp:cNvSpPr/>
      </dsp:nvSpPr>
      <dsp:spPr>
        <a:xfrm>
          <a:off x="460128" y="312440"/>
          <a:ext cx="7726122"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Đặt</a:t>
          </a:r>
          <a:r>
            <a:rPr lang="en-US" sz="2800" kern="1200" dirty="0"/>
            <a:t> </a:t>
          </a:r>
          <a:r>
            <a:rPr lang="en-US" sz="2800" kern="1200" dirty="0" err="1"/>
            <a:t>vấn</a:t>
          </a:r>
          <a:r>
            <a:rPr lang="en-US" sz="2800" kern="1200" dirty="0"/>
            <a:t> </a:t>
          </a:r>
          <a:r>
            <a:rPr lang="en-US" sz="2800" kern="1200" dirty="0" err="1"/>
            <a:t>đề</a:t>
          </a:r>
          <a:endParaRPr lang="en-AI" sz="2800" kern="1200" dirty="0"/>
        </a:p>
      </dsp:txBody>
      <dsp:txXfrm>
        <a:off x="460128" y="312440"/>
        <a:ext cx="7726122" cy="625205"/>
      </dsp:txXfrm>
    </dsp:sp>
    <dsp:sp modelId="{9F31BC16-1FDE-4A37-92F6-083A5E975F51}">
      <dsp:nvSpPr>
        <dsp:cNvPr id="0" name=""/>
        <dsp:cNvSpPr/>
      </dsp:nvSpPr>
      <dsp:spPr>
        <a:xfrm>
          <a:off x="69375" y="234289"/>
          <a:ext cx="781507" cy="781507"/>
        </a:xfrm>
        <a:prstGeom prst="ellipse">
          <a:avLst/>
        </a:prstGeom>
        <a:solidFill>
          <a:schemeClr val="tx2">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D7DA43A6-EC19-4133-8A47-DB462DE5D867}">
      <dsp:nvSpPr>
        <dsp:cNvPr id="0" name=""/>
        <dsp:cNvSpPr/>
      </dsp:nvSpPr>
      <dsp:spPr>
        <a:xfrm>
          <a:off x="818573" y="1250411"/>
          <a:ext cx="7367678"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Phân</a:t>
          </a:r>
          <a:r>
            <a:rPr lang="en-US" sz="2800" kern="1200" dirty="0"/>
            <a:t> </a:t>
          </a:r>
          <a:r>
            <a:rPr lang="en-US" sz="2800" kern="1200" dirty="0" err="1"/>
            <a:t>tích</a:t>
          </a:r>
          <a:r>
            <a:rPr lang="en-US" sz="2800" kern="1200" dirty="0"/>
            <a:t> </a:t>
          </a:r>
          <a:r>
            <a:rPr lang="en-US" sz="2800" kern="1200" dirty="0" err="1"/>
            <a:t>và</a:t>
          </a:r>
          <a:r>
            <a:rPr lang="en-US" sz="2800" kern="1200" dirty="0"/>
            <a:t>  </a:t>
          </a:r>
          <a:r>
            <a:rPr lang="en-US" sz="2800" kern="1200" dirty="0" err="1"/>
            <a:t>xây</a:t>
          </a:r>
          <a:r>
            <a:rPr lang="en-US" sz="2800" kern="1200" dirty="0"/>
            <a:t> </a:t>
          </a:r>
          <a:r>
            <a:rPr lang="en-US" sz="2800" kern="1200" dirty="0" err="1"/>
            <a:t>dựng</a:t>
          </a:r>
          <a:r>
            <a:rPr lang="en-US" sz="2800" kern="1200" dirty="0"/>
            <a:t> </a:t>
          </a:r>
          <a:r>
            <a:rPr lang="en-US" sz="2800" kern="1200" dirty="0" err="1"/>
            <a:t>cơ</a:t>
          </a:r>
          <a:r>
            <a:rPr lang="en-US" sz="2800" kern="1200" dirty="0"/>
            <a:t> </a:t>
          </a:r>
          <a:r>
            <a:rPr lang="en-US" sz="2800" kern="1200" dirty="0" err="1"/>
            <a:t>sở</a:t>
          </a:r>
          <a:r>
            <a:rPr lang="en-US" sz="2800" kern="1200" dirty="0"/>
            <a:t> </a:t>
          </a:r>
          <a:r>
            <a:rPr lang="en-US" sz="2800" kern="1200" dirty="0" err="1"/>
            <a:t>dữ</a:t>
          </a:r>
          <a:r>
            <a:rPr lang="en-US" sz="2800" kern="1200" dirty="0"/>
            <a:t> </a:t>
          </a:r>
          <a:r>
            <a:rPr lang="en-US" sz="2800" kern="1200" dirty="0" err="1"/>
            <a:t>liệu</a:t>
          </a:r>
          <a:endParaRPr lang="en-AI" sz="2800" kern="1200" dirty="0"/>
        </a:p>
      </dsp:txBody>
      <dsp:txXfrm>
        <a:off x="818573" y="1250411"/>
        <a:ext cx="7367678" cy="625205"/>
      </dsp:txXfrm>
    </dsp:sp>
    <dsp:sp modelId="{80C2AA5B-C2E4-4C54-A75D-7FB5A56309FC}">
      <dsp:nvSpPr>
        <dsp:cNvPr id="0" name=""/>
        <dsp:cNvSpPr/>
      </dsp:nvSpPr>
      <dsp:spPr>
        <a:xfrm>
          <a:off x="427819" y="1172260"/>
          <a:ext cx="781507" cy="781507"/>
        </a:xfrm>
        <a:prstGeom prst="ellipse">
          <a:avLst/>
        </a:prstGeom>
        <a:solidFill>
          <a:schemeClr val="accent4">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213E1E3C-193A-4FA1-9AC5-AC51876EE997}">
      <dsp:nvSpPr>
        <dsp:cNvPr id="0" name=""/>
        <dsp:cNvSpPr/>
      </dsp:nvSpPr>
      <dsp:spPr>
        <a:xfrm>
          <a:off x="818573" y="2188382"/>
          <a:ext cx="7367678"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Phân</a:t>
          </a:r>
          <a:r>
            <a:rPr lang="en-US" sz="2800" kern="1200" dirty="0"/>
            <a:t> </a:t>
          </a:r>
          <a:r>
            <a:rPr lang="en-US" sz="2800" kern="1200" dirty="0" err="1"/>
            <a:t>tích</a:t>
          </a:r>
          <a:r>
            <a:rPr lang="en-US" sz="2800" kern="1200" dirty="0"/>
            <a:t> </a:t>
          </a:r>
          <a:r>
            <a:rPr lang="en-US" sz="2800" kern="1200" dirty="0" err="1"/>
            <a:t>và</a:t>
          </a:r>
          <a:r>
            <a:rPr lang="en-US" sz="2800" kern="1200" dirty="0"/>
            <a:t> ,</a:t>
          </a:r>
          <a:r>
            <a:rPr lang="en-US" sz="2800" kern="1200" dirty="0" err="1"/>
            <a:t>xây</a:t>
          </a:r>
          <a:r>
            <a:rPr lang="en-US" sz="2800" kern="1200" dirty="0"/>
            <a:t> </a:t>
          </a:r>
          <a:r>
            <a:rPr lang="en-US" sz="2800" kern="1200" dirty="0" err="1"/>
            <a:t>dựng</a:t>
          </a:r>
          <a:r>
            <a:rPr lang="en-US" sz="2800" kern="1200" dirty="0"/>
            <a:t> </a:t>
          </a:r>
          <a:r>
            <a:rPr lang="en-US" sz="2800" kern="1200" dirty="0" err="1"/>
            <a:t>chương</a:t>
          </a:r>
          <a:r>
            <a:rPr lang="en-US" sz="2800" kern="1200" dirty="0"/>
            <a:t> </a:t>
          </a:r>
          <a:r>
            <a:rPr lang="en-US" sz="2800" kern="1200" dirty="0" err="1"/>
            <a:t>trình</a:t>
          </a:r>
          <a:endParaRPr lang="en-AI" sz="2800" kern="1200" dirty="0"/>
        </a:p>
      </dsp:txBody>
      <dsp:txXfrm>
        <a:off x="818573" y="2188382"/>
        <a:ext cx="7367678" cy="625205"/>
      </dsp:txXfrm>
    </dsp:sp>
    <dsp:sp modelId="{0E474CA2-393E-403B-909C-1E30B5550C26}">
      <dsp:nvSpPr>
        <dsp:cNvPr id="0" name=""/>
        <dsp:cNvSpPr/>
      </dsp:nvSpPr>
      <dsp:spPr>
        <a:xfrm>
          <a:off x="427819" y="2110232"/>
          <a:ext cx="781507" cy="781507"/>
        </a:xfrm>
        <a:prstGeom prst="ellipse">
          <a:avLst/>
        </a:prstGeom>
        <a:solidFill>
          <a:schemeClr val="accent6">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28B21EF4-8FD3-4556-BD00-D8D9F16AFF3D}">
      <dsp:nvSpPr>
        <dsp:cNvPr id="0" name=""/>
        <dsp:cNvSpPr/>
      </dsp:nvSpPr>
      <dsp:spPr>
        <a:xfrm>
          <a:off x="460128" y="3126353"/>
          <a:ext cx="7726122"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Đánh</a:t>
          </a:r>
          <a:r>
            <a:rPr lang="en-US" sz="2800" kern="1200" dirty="0"/>
            <a:t> </a:t>
          </a:r>
          <a:r>
            <a:rPr lang="en-US" sz="2800" kern="1200" dirty="0" err="1"/>
            <a:t>giá</a:t>
          </a:r>
          <a:r>
            <a:rPr lang="en-US" sz="2800" kern="1200" dirty="0"/>
            <a:t>, </a:t>
          </a:r>
          <a:r>
            <a:rPr lang="en-US" sz="2800" kern="1200" dirty="0" err="1"/>
            <a:t>kết</a:t>
          </a:r>
          <a:r>
            <a:rPr lang="en-US" sz="2800" kern="1200" dirty="0"/>
            <a:t> </a:t>
          </a:r>
          <a:r>
            <a:rPr lang="en-US" sz="2800" kern="1200" dirty="0" err="1"/>
            <a:t>luận</a:t>
          </a:r>
          <a:r>
            <a:rPr lang="en-US" sz="2800" kern="1200" dirty="0"/>
            <a:t> </a:t>
          </a:r>
          <a:r>
            <a:rPr lang="en-US" sz="2800" kern="1200" dirty="0" err="1"/>
            <a:t>và</a:t>
          </a:r>
          <a:r>
            <a:rPr lang="en-US" sz="2800" kern="1200" dirty="0"/>
            <a:t> </a:t>
          </a:r>
          <a:r>
            <a:rPr lang="en-US" sz="2800" kern="1200" dirty="0" err="1"/>
            <a:t>hướng</a:t>
          </a:r>
          <a:r>
            <a:rPr lang="en-US" sz="2800" kern="1200" dirty="0"/>
            <a:t> </a:t>
          </a:r>
          <a:r>
            <a:rPr lang="en-US" sz="2800" kern="1200" dirty="0" err="1"/>
            <a:t>phát</a:t>
          </a:r>
          <a:r>
            <a:rPr lang="en-US" sz="2800" kern="1200" dirty="0"/>
            <a:t> </a:t>
          </a:r>
          <a:r>
            <a:rPr lang="en-US" sz="2800" kern="1200" dirty="0" err="1"/>
            <a:t>triển</a:t>
          </a:r>
          <a:endParaRPr lang="en-AI" sz="2800" kern="1200" dirty="0"/>
        </a:p>
      </dsp:txBody>
      <dsp:txXfrm>
        <a:off x="460128" y="3126353"/>
        <a:ext cx="7726122" cy="625205"/>
      </dsp:txXfrm>
    </dsp:sp>
    <dsp:sp modelId="{30EED240-5240-4242-881A-929FD5092134}">
      <dsp:nvSpPr>
        <dsp:cNvPr id="0" name=""/>
        <dsp:cNvSpPr/>
      </dsp:nvSpPr>
      <dsp:spPr>
        <a:xfrm>
          <a:off x="69375" y="3048203"/>
          <a:ext cx="781507" cy="781507"/>
        </a:xfrm>
        <a:prstGeom prst="ellipse">
          <a:avLst/>
        </a:prstGeom>
        <a:solidFill>
          <a:schemeClr val="accent1">
            <a:lumMod val="40000"/>
            <a:lumOff val="6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8/15/2023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I"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326051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9480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15342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657263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943092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0268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297887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35404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43985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8553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39194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9610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92290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258731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003941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97494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129105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169214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805724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87284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3136220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326503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063366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80098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1965783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34919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2807173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4241394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615745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281134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38</a:t>
            </a:fld>
            <a:endParaRPr lang="en-US"/>
          </a:p>
        </p:txBody>
      </p:sp>
    </p:spTree>
    <p:extLst>
      <p:ext uri="{BB962C8B-B14F-4D97-AF65-F5344CB8AC3E}">
        <p14:creationId xmlns:p14="http://schemas.microsoft.com/office/powerpoint/2010/main" val="3639237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3521314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40</a:t>
            </a:fld>
            <a:endParaRPr lang="en-US"/>
          </a:p>
        </p:txBody>
      </p:sp>
    </p:spTree>
    <p:extLst>
      <p:ext uri="{BB962C8B-B14F-4D97-AF65-F5344CB8AC3E}">
        <p14:creationId xmlns:p14="http://schemas.microsoft.com/office/powerpoint/2010/main" val="325306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206079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41</a:t>
            </a:fld>
            <a:endParaRPr lang="en-US"/>
          </a:p>
        </p:txBody>
      </p:sp>
    </p:spTree>
    <p:extLst>
      <p:ext uri="{BB962C8B-B14F-4D97-AF65-F5344CB8AC3E}">
        <p14:creationId xmlns:p14="http://schemas.microsoft.com/office/powerpoint/2010/main" val="3954977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42</a:t>
            </a:fld>
            <a:endParaRPr lang="en-US"/>
          </a:p>
        </p:txBody>
      </p:sp>
    </p:spTree>
    <p:extLst>
      <p:ext uri="{BB962C8B-B14F-4D97-AF65-F5344CB8AC3E}">
        <p14:creationId xmlns:p14="http://schemas.microsoft.com/office/powerpoint/2010/main" val="1405153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43</a:t>
            </a:fld>
            <a:endParaRPr lang="en-US"/>
          </a:p>
        </p:txBody>
      </p:sp>
    </p:spTree>
    <p:extLst>
      <p:ext uri="{BB962C8B-B14F-4D97-AF65-F5344CB8AC3E}">
        <p14:creationId xmlns:p14="http://schemas.microsoft.com/office/powerpoint/2010/main" val="2262163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44</a:t>
            </a:fld>
            <a:endParaRPr lang="en-US"/>
          </a:p>
        </p:txBody>
      </p:sp>
    </p:spTree>
    <p:extLst>
      <p:ext uri="{BB962C8B-B14F-4D97-AF65-F5344CB8AC3E}">
        <p14:creationId xmlns:p14="http://schemas.microsoft.com/office/powerpoint/2010/main" val="2840919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45</a:t>
            </a:fld>
            <a:endParaRPr lang="en-US"/>
          </a:p>
        </p:txBody>
      </p:sp>
    </p:spTree>
    <p:extLst>
      <p:ext uri="{BB962C8B-B14F-4D97-AF65-F5344CB8AC3E}">
        <p14:creationId xmlns:p14="http://schemas.microsoft.com/office/powerpoint/2010/main" val="8885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6294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21191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4006576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57641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675070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9.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4.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5.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viettelidc.com.vn/tin-tuc/may-chu-co-so-du-lieu-la-g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PatienDisease</a:t>
            </a:r>
            <a:r>
              <a:rPr lang="en-US" altLang="en-US" sz="2000" b="1" dirty="0">
                <a:latin typeface="Times New Roman" panose="02020603050405020304" pitchFamily="18" charset="0"/>
                <a:cs typeface="Times New Roman" panose="02020603050405020304" pitchFamily="18" charset="0"/>
              </a:rPr>
              <a:t> - Disease, </a:t>
            </a:r>
            <a:r>
              <a:rPr lang="en-US" altLang="en-US" sz="2000" b="1" dirty="0" err="1">
                <a:latin typeface="Times New Roman" panose="02020603050405020304" pitchFamily="18" charset="0"/>
                <a:cs typeface="Times New Roman" panose="02020603050405020304" pitchFamily="18" charset="0"/>
              </a:rPr>
              <a:t>PatientSymptom</a:t>
            </a:r>
            <a:r>
              <a:rPr lang="en-US" altLang="en-US" sz="2000" b="1" dirty="0">
                <a:latin typeface="Times New Roman" panose="02020603050405020304" pitchFamily="18" charset="0"/>
                <a:cs typeface="Times New Roman" panose="02020603050405020304" pitchFamily="18" charset="0"/>
              </a:rPr>
              <a:t> - Symptom</a:t>
            </a:r>
            <a:endParaRPr lang="en-AI" dirty="0"/>
          </a:p>
        </p:txBody>
      </p:sp>
      <p:pic>
        <p:nvPicPr>
          <p:cNvPr id="4" name="Picture 3" descr="A black background with green rectangles&#10;&#10;Description automatically generated">
            <a:extLst>
              <a:ext uri="{FF2B5EF4-FFF2-40B4-BE49-F238E27FC236}">
                <a16:creationId xmlns:a16="http://schemas.microsoft.com/office/drawing/2014/main" id="{9EB10EEF-86AC-ADCF-0D0C-ED6C9914C0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 y="1927258"/>
            <a:ext cx="4387215" cy="1403985"/>
          </a:xfrm>
          <a:prstGeom prst="rect">
            <a:avLst/>
          </a:prstGeom>
          <a:noFill/>
          <a:ln>
            <a:noFill/>
          </a:ln>
        </p:spPr>
      </p:pic>
      <p:pic>
        <p:nvPicPr>
          <p:cNvPr id="5" name="Picture 4" descr="A black background with green rectangles&#10;&#10;Description automatically generated">
            <a:extLst>
              <a:ext uri="{FF2B5EF4-FFF2-40B4-BE49-F238E27FC236}">
                <a16:creationId xmlns:a16="http://schemas.microsoft.com/office/drawing/2014/main" id="{75C1678F-7976-D8B9-D530-094DAC995F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889" y="3953516"/>
            <a:ext cx="4485005" cy="1339215"/>
          </a:xfrm>
          <a:prstGeom prst="rect">
            <a:avLst/>
          </a:prstGeom>
          <a:noFill/>
          <a:ln>
            <a:noFill/>
          </a:ln>
        </p:spPr>
      </p:pic>
      <p:sp>
        <p:nvSpPr>
          <p:cNvPr id="8" name="TextBox 7">
            <a:extLst>
              <a:ext uri="{FF2B5EF4-FFF2-40B4-BE49-F238E27FC236}">
                <a16:creationId xmlns:a16="http://schemas.microsoft.com/office/drawing/2014/main" id="{08AA84EC-2A6C-AF4F-A7BB-15A3E150DC5C}"/>
              </a:ext>
            </a:extLst>
          </p:cNvPr>
          <p:cNvSpPr txBox="1"/>
          <p:nvPr/>
        </p:nvSpPr>
        <p:spPr>
          <a:xfrm>
            <a:off x="4669790" y="2079618"/>
            <a:ext cx="4387215" cy="1251625"/>
          </a:xfrm>
          <a:prstGeom prst="rect">
            <a:avLst/>
          </a:prstGeom>
          <a:noFill/>
        </p:spPr>
        <p:txBody>
          <a:bodyPr wrap="square">
            <a:spAutoFit/>
          </a:bodyPr>
          <a:lstStyle/>
          <a:p>
            <a:pPr marL="342900" lvl="0" indent="-342900">
              <a:spcBef>
                <a:spcPts val="150"/>
              </a:spcBef>
              <a:spcAft>
                <a:spcPts val="150"/>
              </a:spcAft>
              <a:buFont typeface="Symbol" panose="05050102010706020507" pitchFamily="18" charset="2"/>
              <a:buChar char=""/>
            </a:pPr>
            <a:r>
              <a:rPr lang="en-US" sz="1800" b="0" kern="100" dirty="0" err="1">
                <a:solidFill>
                  <a:srgbClr val="000000"/>
                </a:solidFill>
                <a:effectLst/>
                <a:ea typeface="Calibri" panose="020F0502020204030204" pitchFamily="34" charset="0"/>
                <a:cs typeface="Angsana New" panose="02020603050405020304" pitchFamily="18" charset="-34"/>
              </a:rPr>
              <a:t>Bác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sĩ</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định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loại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chính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mà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nhân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đang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gặp</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phải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xuống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bảng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cơ</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sở</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dữ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PatientDisease</a:t>
            </a:r>
            <a:endParaRPr lang="en-US" sz="1800" b="0" kern="100" dirty="0">
              <a:solidFill>
                <a:srgbClr val="000000"/>
              </a:solidFill>
              <a:effectLst/>
              <a:ea typeface="Calibri" panose="020F0502020204030204" pitchFamily="34" charset="0"/>
              <a:cs typeface="Angsana New" panose="02020603050405020304" pitchFamily="18" charset="-34"/>
            </a:endParaRPr>
          </a:p>
          <a:p>
            <a:pPr marL="342900" lvl="0" indent="-342900">
              <a:spcBef>
                <a:spcPts val="150"/>
              </a:spcBef>
              <a:spcAft>
                <a:spcPts val="150"/>
              </a:spcAft>
              <a:buFont typeface="Symbol" panose="05050102010706020507" pitchFamily="18" charset="2"/>
              <a:buChar char=""/>
            </a:pPr>
            <a:r>
              <a:rPr lang="en-US" kern="100" dirty="0">
                <a:solidFill>
                  <a:srgbClr val="000000"/>
                </a:solidFill>
                <a:ea typeface="Calibri" panose="020F0502020204030204" pitchFamily="34" charset="0"/>
                <a:cs typeface="Angsana New" panose="02020603050405020304" pitchFamily="18" charset="-34"/>
              </a:rPr>
              <a:t>Disease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gặp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phải</a:t>
            </a:r>
            <a:r>
              <a:rPr lang="en-US" kern="100" dirty="0">
                <a:solidFill>
                  <a:srgbClr val="000000"/>
                </a:solidFill>
                <a:ea typeface="Calibri" panose="020F0502020204030204" pitchFamily="34" charset="0"/>
                <a:cs typeface="Angsana New" panose="02020603050405020304" pitchFamily="18" charset="-34"/>
              </a:rPr>
              <a:t>. </a:t>
            </a:r>
            <a:endParaRPr lang="en-US" sz="1800" b="0" kern="100" dirty="0">
              <a:solidFill>
                <a:srgbClr val="000000"/>
              </a:solidFill>
              <a:effectLst/>
              <a:ea typeface="Calibri" panose="020F0502020204030204" pitchFamily="34" charset="0"/>
              <a:cs typeface="Angsana New" panose="02020603050405020304" pitchFamily="18" charset="-34"/>
            </a:endParaRPr>
          </a:p>
        </p:txBody>
      </p:sp>
      <p:sp>
        <p:nvSpPr>
          <p:cNvPr id="11" name="TextBox 10">
            <a:extLst>
              <a:ext uri="{FF2B5EF4-FFF2-40B4-BE49-F238E27FC236}">
                <a16:creationId xmlns:a16="http://schemas.microsoft.com/office/drawing/2014/main" id="{8DDD38FC-27D5-D6D3-6248-F4D75C0922A6}"/>
              </a:ext>
            </a:extLst>
          </p:cNvPr>
          <p:cNvSpPr txBox="1"/>
          <p:nvPr/>
        </p:nvSpPr>
        <p:spPr>
          <a:xfrm>
            <a:off x="4669790" y="4105876"/>
            <a:ext cx="4387215" cy="1528624"/>
          </a:xfrm>
          <a:prstGeom prst="rect">
            <a:avLst/>
          </a:prstGeom>
          <a:noFill/>
        </p:spPr>
        <p:txBody>
          <a:bodyPr wrap="square">
            <a:spAutoFit/>
          </a:bodyPr>
          <a:lstStyle/>
          <a:p>
            <a:pPr marL="342900" lvl="0" indent="-342900">
              <a:spcBef>
                <a:spcPts val="150"/>
              </a:spcBef>
              <a:spcAft>
                <a:spcPts val="150"/>
              </a:spcAft>
              <a:buFont typeface="Symbol" panose="05050102010706020507" pitchFamily="18" charset="2"/>
              <a:buChar char=""/>
            </a:pPr>
            <a:r>
              <a:rPr lang="en-US" sz="1800" b="0" kern="100" dirty="0" err="1">
                <a:solidFill>
                  <a:srgbClr val="000000"/>
                </a:solidFill>
                <a:effectLst/>
                <a:ea typeface="Calibri" panose="020F0502020204030204" pitchFamily="34" charset="0"/>
                <a:cs typeface="Angsana New" panose="02020603050405020304" pitchFamily="18" charset="-34"/>
              </a:rPr>
              <a:t>Bác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sĩ</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hỏi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thăm</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đưa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ra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triệu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chứng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của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nhân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xuống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bảng</a:t>
            </a:r>
            <a:r>
              <a:rPr lang="en-US" sz="1800" b="0" kern="100" dirty="0">
                <a:solidFill>
                  <a:srgbClr val="000000"/>
                </a:solidFill>
                <a:effectLst/>
                <a:ea typeface="Calibri" panose="020F0502020204030204" pitchFamily="34" charset="0"/>
                <a:cs typeface="Angsana New" panose="02020603050405020304" pitchFamily="18" charset="-34"/>
              </a:rPr>
              <a:t> CSDL </a:t>
            </a:r>
            <a:r>
              <a:rPr lang="en-US" sz="1800" b="0" kern="100" dirty="0" err="1">
                <a:solidFill>
                  <a:srgbClr val="000000"/>
                </a:solidFill>
                <a:effectLst/>
                <a:ea typeface="Calibri" panose="020F0502020204030204" pitchFamily="34" charset="0"/>
                <a:cs typeface="Angsana New" panose="02020603050405020304" pitchFamily="18" charset="-34"/>
              </a:rPr>
              <a:t>PatientSymptom</a:t>
            </a:r>
            <a:endParaRPr lang="en-US" sz="1800" b="0" kern="100" dirty="0">
              <a:solidFill>
                <a:srgbClr val="000000"/>
              </a:solidFill>
              <a:effectLst/>
              <a:ea typeface="Calibri" panose="020F0502020204030204" pitchFamily="34" charset="0"/>
              <a:cs typeface="Angsana New" panose="02020603050405020304" pitchFamily="18" charset="-34"/>
            </a:endParaRPr>
          </a:p>
          <a:p>
            <a:pPr marL="342900" lvl="0" indent="-342900">
              <a:spcBef>
                <a:spcPts val="150"/>
              </a:spcBef>
              <a:spcAft>
                <a:spcPts val="150"/>
              </a:spcAft>
              <a:buFont typeface="Symbol" panose="05050102010706020507" pitchFamily="18" charset="2"/>
              <a:buChar char=""/>
            </a:pPr>
            <a:r>
              <a:rPr lang="en-US" kern="100" dirty="0" err="1">
                <a:solidFill>
                  <a:srgbClr val="000000"/>
                </a:solidFill>
                <a:ea typeface="Calibri" panose="020F0502020204030204" pitchFamily="34" charset="0"/>
                <a:cs typeface="Angsana New" panose="02020603050405020304" pitchFamily="18" charset="-34"/>
              </a:rPr>
              <a:t>Symtoms</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triệu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gặp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phải</a:t>
            </a:r>
            <a:endParaRPr lang="en-US" sz="1800" b="0" kern="100" dirty="0">
              <a:solidFill>
                <a:srgbClr val="000000"/>
              </a:solidFill>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35966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PatientResciption</a:t>
            </a:r>
            <a:r>
              <a:rPr lang="en-US" altLang="en-US" sz="2000" b="1" dirty="0">
                <a:latin typeface="Times New Roman" panose="02020603050405020304" pitchFamily="18" charset="0"/>
                <a:cs typeface="Times New Roman" panose="02020603050405020304" pitchFamily="18" charset="0"/>
              </a:rPr>
              <a:t> -  Medicine</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59728" y="4865920"/>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của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loại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đầy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đủ</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về</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gì</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dùng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chúng</a:t>
            </a:r>
            <a:r>
              <a:rPr lang="en-US" kern="100" dirty="0">
                <a:solidFill>
                  <a:srgbClr val="000000"/>
                </a:solidFill>
                <a:ea typeface="Calibri" panose="020F0502020204030204" pitchFamily="34" charset="0"/>
                <a:cs typeface="Angsana New" panose="02020603050405020304" pitchFamily="18" charset="-34"/>
              </a:rPr>
              <a:t>. </a:t>
            </a:r>
          </a:p>
        </p:txBody>
      </p:sp>
      <p:pic>
        <p:nvPicPr>
          <p:cNvPr id="4" name="Picture 3" descr="A screenshot of a computer screen&#10;&#10;Description automatically generated">
            <a:extLst>
              <a:ext uri="{FF2B5EF4-FFF2-40B4-BE49-F238E27FC236}">
                <a16:creationId xmlns:a16="http://schemas.microsoft.com/office/drawing/2014/main" id="{08C3E455-02BA-AC63-D087-3436ABB29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799" y="2122157"/>
            <a:ext cx="4485005" cy="1926590"/>
          </a:xfrm>
          <a:prstGeom prst="rect">
            <a:avLst/>
          </a:prstGeom>
          <a:noFill/>
          <a:ln>
            <a:noFill/>
          </a:ln>
        </p:spPr>
      </p:pic>
    </p:spTree>
    <p:extLst>
      <p:ext uri="{BB962C8B-B14F-4D97-AF65-F5344CB8AC3E}">
        <p14:creationId xmlns:p14="http://schemas.microsoft.com/office/powerpoint/2010/main" val="2540601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với</a:t>
            </a:r>
            <a:r>
              <a:rPr lang="en-US" altLang="en-US" sz="2000" b="1" dirty="0">
                <a:latin typeface="Times New Roman" panose="02020603050405020304" pitchFamily="18" charset="0"/>
                <a:cs typeface="Times New Roman" panose="02020603050405020304" pitchFamily="18" charset="0"/>
              </a:rPr>
              <a:t> Doctor, </a:t>
            </a:r>
            <a:r>
              <a:rPr lang="en-US" altLang="en-US" sz="2000" b="1" dirty="0" err="1">
                <a:latin typeface="Times New Roman" panose="02020603050405020304" pitchFamily="18" charset="0"/>
                <a:cs typeface="Times New Roman" panose="02020603050405020304" pitchFamily="18" charset="0"/>
              </a:rPr>
              <a:t>PatientRegisteration</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rằng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một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đăng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kí</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1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1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công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họ</a:t>
            </a:r>
            <a:r>
              <a:rPr lang="en-US" kern="100" dirty="0">
                <a:solidFill>
                  <a:srgbClr val="000000"/>
                </a:solidFill>
                <a:ea typeface="Calibri" panose="020F0502020204030204" pitchFamily="34" charset="0"/>
                <a:cs typeface="Angsana New" panose="02020603050405020304" pitchFamily="18" charset="-34"/>
              </a:rPr>
              <a:t>.</a:t>
            </a:r>
          </a:p>
        </p:txBody>
      </p:sp>
      <p:pic>
        <p:nvPicPr>
          <p:cNvPr id="4" name="Picture 3">
            <a:extLst>
              <a:ext uri="{FF2B5EF4-FFF2-40B4-BE49-F238E27FC236}">
                <a16:creationId xmlns:a16="http://schemas.microsoft.com/office/drawing/2014/main" id="{EE7BAC0B-A127-BF97-E9C4-5034CB411D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306" y="1458515"/>
            <a:ext cx="4171174" cy="3511327"/>
          </a:xfrm>
          <a:prstGeom prst="rect">
            <a:avLst/>
          </a:prstGeom>
          <a:noFill/>
          <a:ln>
            <a:noFill/>
          </a:ln>
        </p:spPr>
      </p:pic>
    </p:spTree>
    <p:extLst>
      <p:ext uri="{BB962C8B-B14F-4D97-AF65-F5344CB8AC3E}">
        <p14:creationId xmlns:p14="http://schemas.microsoft.com/office/powerpoint/2010/main" val="275797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với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BioTest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UrineTest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BloodTest</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1067343"/>
          </a:xfrm>
          <a:prstGeom prst="rect">
            <a:avLst/>
          </a:prstGeom>
          <a:noFill/>
        </p:spPr>
        <p:txBody>
          <a:bodyPr wrap="square">
            <a:spAutoFit/>
          </a:bodyPr>
          <a:lstStyle/>
          <a:p>
            <a:pPr marL="294640" indent="-285750">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thăm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làm</a:t>
            </a:r>
            <a:r>
              <a:rPr lang="en-US" kern="100" dirty="0">
                <a:solidFill>
                  <a:srgbClr val="000000"/>
                </a:solidFill>
                <a:ea typeface="Calibri" panose="020F0502020204030204" pitchFamily="34" charset="0"/>
                <a:cs typeface="Angsana New" panose="02020603050405020304" pitchFamily="18" charset="-34"/>
              </a:rPr>
              <a:t> 3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sinh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hóa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máu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nước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tiểu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này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giúp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chuẩn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đoán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điều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trị</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endParaRPr lang="en-US" kern="100" dirty="0">
              <a:solidFill>
                <a:srgbClr val="000000"/>
              </a:solidFill>
              <a:ea typeface="Calibri" panose="020F0502020204030204" pitchFamily="34" charset="0"/>
              <a:cs typeface="Angsana New" panose="02020603050405020304" pitchFamily="18" charset="-34"/>
            </a:endParaRPr>
          </a:p>
        </p:txBody>
      </p:sp>
      <p:pic>
        <p:nvPicPr>
          <p:cNvPr id="5" name="Picture 4" descr="A screenshot of a computer screen&#10;&#10;Description automatically generated">
            <a:extLst>
              <a:ext uri="{FF2B5EF4-FFF2-40B4-BE49-F238E27FC236}">
                <a16:creationId xmlns:a16="http://schemas.microsoft.com/office/drawing/2014/main" id="{7F1CD32F-B2F5-13D2-0481-22A149263A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538" y="1593024"/>
            <a:ext cx="6051550" cy="3242310"/>
          </a:xfrm>
          <a:prstGeom prst="rect">
            <a:avLst/>
          </a:prstGeom>
          <a:noFill/>
          <a:ln>
            <a:noFill/>
          </a:ln>
        </p:spPr>
      </p:pic>
    </p:spTree>
    <p:extLst>
      <p:ext uri="{BB962C8B-B14F-4D97-AF65-F5344CB8AC3E}">
        <p14:creationId xmlns:p14="http://schemas.microsoft.com/office/powerpoint/2010/main" val="39151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 </a:t>
            </a:r>
            <a:r>
              <a:rPr lang="en-US" altLang="en-US" sz="2000" b="1" dirty="0" err="1">
                <a:latin typeface="Times New Roman" panose="02020603050405020304" pitchFamily="18" charset="0"/>
                <a:cs typeface="Times New Roman" panose="02020603050405020304" pitchFamily="18" charset="0"/>
              </a:rPr>
              <a:t>PatientDisease</a:t>
            </a:r>
            <a:r>
              <a:rPr lang="en-US" altLang="en-US" sz="2000" b="1" dirty="0">
                <a:latin typeface="Times New Roman" panose="02020603050405020304" pitchFamily="18" charset="0"/>
                <a:cs typeface="Times New Roman" panose="02020603050405020304" pitchFamily="18" charset="0"/>
              </a:rPr>
              <a:t>,…</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phụ</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đánh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giá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kê</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endParaRPr lang="en-US" kern="100" dirty="0">
              <a:solidFill>
                <a:srgbClr val="000000"/>
              </a:solidFill>
              <a:ea typeface="Calibri" panose="020F0502020204030204" pitchFamily="34" charset="0"/>
              <a:cs typeface="Angsana New" panose="02020603050405020304" pitchFamily="18" charset="-34"/>
            </a:endParaRPr>
          </a:p>
        </p:txBody>
      </p:sp>
      <p:pic>
        <p:nvPicPr>
          <p:cNvPr id="5" name="Picture 4" descr="A screenshot of a computer screen&#10;&#10;Description automatically generated">
            <a:extLst>
              <a:ext uri="{FF2B5EF4-FFF2-40B4-BE49-F238E27FC236}">
                <a16:creationId xmlns:a16="http://schemas.microsoft.com/office/drawing/2014/main" id="{8A15DEA3-1163-20D1-94AF-B7E32785CE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60" y="1679508"/>
            <a:ext cx="4073482" cy="3261867"/>
          </a:xfrm>
          <a:prstGeom prst="rect">
            <a:avLst/>
          </a:prstGeom>
          <a:noFill/>
          <a:ln>
            <a:noFill/>
          </a:ln>
        </p:spPr>
      </p:pic>
    </p:spTree>
    <p:extLst>
      <p:ext uri="{BB962C8B-B14F-4D97-AF65-F5344CB8AC3E}">
        <p14:creationId xmlns:p14="http://schemas.microsoft.com/office/powerpoint/2010/main" val="1105602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cơ</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sở</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dữ</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liệu</a:t>
            </a:r>
            <a:r>
              <a:rPr lang="en-US" altLang="en-US" sz="2000" b="1" dirty="0">
                <a:latin typeface="Times New Roman" panose="02020603050405020304" pitchFamily="18" charset="0"/>
                <a:cs typeface="Times New Roman" panose="02020603050405020304" pitchFamily="18" charset="0"/>
              </a:rPr>
              <a:t>: </a:t>
            </a:r>
          </a:p>
          <a:p>
            <a:endParaRPr lang="en-AI" dirty="0"/>
          </a:p>
        </p:txBody>
      </p:sp>
      <p:pic>
        <p:nvPicPr>
          <p:cNvPr id="4" name="Picture 3" descr="A screenshot of a computer screen&#10;&#10;Description automatically generated">
            <a:extLst>
              <a:ext uri="{FF2B5EF4-FFF2-40B4-BE49-F238E27FC236}">
                <a16:creationId xmlns:a16="http://schemas.microsoft.com/office/drawing/2014/main" id="{AD99712B-9284-5E0B-7E4F-0DD68BB588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20" y="1557275"/>
            <a:ext cx="5578421" cy="4794047"/>
          </a:xfrm>
          <a:prstGeom prst="rect">
            <a:avLst/>
          </a:prstGeom>
          <a:noFill/>
          <a:ln>
            <a:noFill/>
          </a:ln>
        </p:spPr>
      </p:pic>
      <p:sp>
        <p:nvSpPr>
          <p:cNvPr id="6" name="TextBox 5">
            <a:extLst>
              <a:ext uri="{FF2B5EF4-FFF2-40B4-BE49-F238E27FC236}">
                <a16:creationId xmlns:a16="http://schemas.microsoft.com/office/drawing/2014/main" id="{6BF6A653-75F8-DAF8-F9B4-CB0E1ED4C160}"/>
              </a:ext>
            </a:extLst>
          </p:cNvPr>
          <p:cNvSpPr txBox="1"/>
          <p:nvPr/>
        </p:nvSpPr>
        <p:spPr>
          <a:xfrm>
            <a:off x="5994142" y="1581983"/>
            <a:ext cx="3026034" cy="2372316"/>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Biểu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đồ</a:t>
            </a:r>
            <a:r>
              <a:rPr lang="en-US" sz="1800" kern="100" dirty="0">
                <a:effectLst/>
                <a:ea typeface="Calibri" panose="020F0502020204030204" pitchFamily="34" charset="0"/>
                <a:cs typeface="Angsana New" panose="02020603050405020304" pitchFamily="18" charset="-34"/>
              </a:rPr>
              <a:t> ERD </a:t>
            </a:r>
            <a:r>
              <a:rPr lang="en-US" sz="1800" kern="100" dirty="0" err="1">
                <a:effectLst/>
                <a:ea typeface="Calibri" panose="020F0502020204030204" pitchFamily="34" charset="0"/>
                <a:cs typeface="Angsana New" panose="02020603050405020304" pitchFamily="18" charset="-34"/>
              </a:rPr>
              <a:t>giúp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a:t>
            </a:r>
          </a:p>
          <a:p>
            <a:pPr marL="285750" indent="-285750">
              <a:lnSpc>
                <a:spcPct val="120000"/>
              </a:lnSpc>
              <a:spcBef>
                <a:spcPts val="600"/>
              </a:spcBef>
              <a:spcAft>
                <a:spcPts val="600"/>
              </a:spcAft>
              <a:buFont typeface="Arial" panose="020B0604020202020204" pitchFamily="34" charset="0"/>
              <a:buChar char="•"/>
            </a:pPr>
            <a:r>
              <a:rPr lang="en-US" kern="100" dirty="0" err="1">
                <a:ea typeface="Calibri" panose="020F0502020204030204" pitchFamily="34" charset="0"/>
                <a:cs typeface="Angsana New" panose="02020603050405020304" pitchFamily="18" charset="-34"/>
              </a:rPr>
              <a:t>C</a:t>
            </a:r>
            <a:r>
              <a:rPr lang="en-US" sz="1800" kern="100" dirty="0" err="1">
                <a:effectLst/>
                <a:ea typeface="Calibri" panose="020F0502020204030204" pitchFamily="34" charset="0"/>
                <a:cs typeface="Angsana New" panose="02020603050405020304" pitchFamily="18" charset="-34"/>
              </a:rPr>
              <a:t>ấu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trúc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d</a:t>
            </a:r>
          </a:p>
          <a:p>
            <a:pPr marL="285750" indent="-285750">
              <a:lnSpc>
                <a:spcPct val="120000"/>
              </a:lnSpc>
              <a:spcBef>
                <a:spcPts val="600"/>
              </a:spcBef>
              <a:spcAft>
                <a:spcPts val="600"/>
              </a:spcAft>
              <a:buFont typeface="Arial" panose="020B0604020202020204" pitchFamily="34" charset="0"/>
              <a:buChar char="•"/>
            </a:pPr>
            <a:r>
              <a:rPr lang="en-US" kern="100" dirty="0" err="1">
                <a:ea typeface="Calibri" panose="020F0502020204030204" pitchFamily="34" charset="0"/>
                <a:cs typeface="Angsana New" panose="02020603050405020304" pitchFamily="18" charset="-34"/>
              </a:rPr>
              <a:t>T</a:t>
            </a:r>
            <a:r>
              <a:rPr lang="en-US" sz="1800" kern="100" dirty="0" err="1">
                <a:effectLst/>
                <a:ea typeface="Calibri" panose="020F0502020204030204" pitchFamily="34" charset="0"/>
                <a:cs typeface="Angsana New" panose="02020603050405020304" pitchFamily="18" charset="-34"/>
              </a:rPr>
              <a: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giữa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nhau</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25006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2561026" y="1772270"/>
            <a:ext cx="6170343" cy="2218428"/>
          </a:xfrm>
          <a:prstGeom prst="rect">
            <a:avLst/>
          </a:prstGeom>
          <a:noFill/>
        </p:spPr>
        <p:txBody>
          <a:bodyPr wrap="square">
            <a:spAutoFit/>
          </a:bodyPr>
          <a:lstStyle/>
          <a:p>
            <a:pPr marL="294640" indent="-285750">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Như</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vậy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của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tế</a:t>
            </a:r>
            <a:r>
              <a:rPr lang="en-US" kern="100" dirty="0">
                <a:solidFill>
                  <a:srgbClr val="000000"/>
                </a:solidFill>
                <a:ea typeface="Calibri" panose="020F0502020204030204" pitchFamily="34" charset="0"/>
                <a:cs typeface="Angsana New" panose="02020603050405020304" pitchFamily="18" charset="-34"/>
              </a:rPr>
              <a:t> ở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sau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tích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thiết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dưới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có</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mối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quan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hệ</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nhau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sở</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dữ</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liệu</a:t>
            </a:r>
            <a:r>
              <a:rPr lang="en-US" kern="100" dirty="0">
                <a:solidFill>
                  <a:srgbClr val="000000"/>
                </a:solidFill>
                <a:ea typeface="Calibri" panose="020F0502020204030204" pitchFamily="34" charset="0"/>
                <a:cs typeface="Angsana New" panose="02020603050405020304" pitchFamily="18" charset="-34"/>
              </a:rPr>
              <a:t>.</a:t>
            </a:r>
          </a:p>
          <a:p>
            <a:pPr marL="294640" indent="-285750">
              <a:lnSpc>
                <a:spcPct val="120000"/>
              </a:lnSpc>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tổ</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ở </a:t>
            </a: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theo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rõ</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ràng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dàng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hơn</a:t>
            </a:r>
            <a:endParaRPr lang="en-US" kern="100" dirty="0">
              <a:solidFill>
                <a:srgbClr val="000000"/>
              </a:solidFill>
              <a:ea typeface="Calibri" panose="020F0502020204030204" pitchFamily="34" charset="0"/>
              <a:cs typeface="Angsana New" panose="02020603050405020304" pitchFamily="18" charset="-34"/>
            </a:endParaRPr>
          </a:p>
        </p:txBody>
      </p:sp>
      <p:pic>
        <p:nvPicPr>
          <p:cNvPr id="6" name="Picture 5">
            <a:extLst>
              <a:ext uri="{FF2B5EF4-FFF2-40B4-BE49-F238E27FC236}">
                <a16:creationId xmlns:a16="http://schemas.microsoft.com/office/drawing/2014/main" id="{4C314F57-8631-D245-6120-B3C7A8A81B28}"/>
              </a:ext>
            </a:extLst>
          </p:cNvPr>
          <p:cNvPicPr>
            <a:picLocks noChangeAspect="1"/>
          </p:cNvPicPr>
          <p:nvPr/>
        </p:nvPicPr>
        <p:blipFill>
          <a:blip r:embed="rId3"/>
          <a:stretch>
            <a:fillRect/>
          </a:stretch>
        </p:blipFill>
        <p:spPr>
          <a:xfrm>
            <a:off x="75279" y="1769958"/>
            <a:ext cx="2299317" cy="2299317"/>
          </a:xfrm>
          <a:prstGeom prst="rect">
            <a:avLst/>
          </a:prstGeom>
        </p:spPr>
      </p:pic>
      <p:sp>
        <p:nvSpPr>
          <p:cNvPr id="8" name="TextBox 7">
            <a:extLst>
              <a:ext uri="{FF2B5EF4-FFF2-40B4-BE49-F238E27FC236}">
                <a16:creationId xmlns:a16="http://schemas.microsoft.com/office/drawing/2014/main" id="{9C728A93-4AF3-82A2-D7B2-B4BA651DAFF8}"/>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kết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thiết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kế</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cơ</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sở</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dữ</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liệu</a:t>
            </a:r>
            <a:endParaRPr lang="en-AI" dirty="0"/>
          </a:p>
        </p:txBody>
      </p:sp>
    </p:spTree>
    <p:extLst>
      <p:ext uri="{BB962C8B-B14F-4D97-AF65-F5344CB8AC3E}">
        <p14:creationId xmlns:p14="http://schemas.microsoft.com/office/powerpoint/2010/main" val="39154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công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cụ</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sử</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dụng</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235076" y="1444653"/>
            <a:ext cx="8509428" cy="646331"/>
          </a:xfrm>
          <a:prstGeom prst="rect">
            <a:avLst/>
          </a:prstGeom>
          <a:noFill/>
        </p:spPr>
        <p:txBody>
          <a:bodyPr wrap="square">
            <a:spAutoFit/>
          </a:bodyPr>
          <a:lstStyle/>
          <a:p>
            <a:r>
              <a:rPr lang="en-US" sz="1800" b="1" kern="100" dirty="0">
                <a:solidFill>
                  <a:srgbClr val="000000"/>
                </a:solidFill>
                <a:effectLst/>
                <a:ea typeface="Calibri" panose="020F0502020204030204" pitchFamily="34" charset="0"/>
                <a:cs typeface="Angsana New" panose="02020603050405020304" pitchFamily="18" charset="-34"/>
              </a:rPr>
              <a:t>Visual</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a:solidFill>
                  <a:srgbClr val="000000"/>
                </a:solidFill>
                <a:effectLst/>
                <a:ea typeface="Calibri" panose="020F0502020204030204" pitchFamily="34" charset="0"/>
                <a:cs typeface="Angsana New" panose="02020603050405020304" pitchFamily="18" charset="-34"/>
              </a:rPr>
              <a:t>Studio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a:solidFill>
                  <a:srgbClr val="000000"/>
                </a:solidFill>
                <a:effectLst/>
                <a:ea typeface="Calibri" panose="020F0502020204030204" pitchFamily="34" charset="0"/>
                <a:cs typeface="Angsana New" panose="02020603050405020304" pitchFamily="18" charset="-34"/>
              </a:rPr>
              <a:t>2022</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err="1">
                <a:solidFill>
                  <a:srgbClr val="000000"/>
                </a:solidFill>
                <a:effectLst/>
                <a:ea typeface="Calibri" panose="020F0502020204030204" pitchFamily="34" charset="0"/>
                <a:cs typeface="Angsana New" panose="02020603050405020304" pitchFamily="18" charset="-34"/>
              </a:rPr>
              <a:t>là</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phiên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bản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mới</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nhất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được</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phát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triển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bởi</a:t>
            </a:r>
            <a:r>
              <a:rPr lang="en-US" sz="1800" kern="100" dirty="0">
                <a:solidFill>
                  <a:srgbClr val="000000"/>
                </a:solidFill>
                <a:effectLst/>
                <a:ea typeface="Calibri" panose="020F0502020204030204" pitchFamily="34" charset="0"/>
                <a:cs typeface="Angsana New" panose="02020603050405020304" pitchFamily="18" charset="-34"/>
              </a:rPr>
              <a:t> Microsoft </a:t>
            </a:r>
            <a:r>
              <a:rPr lang="en-US" sz="1800" kern="100" dirty="0" err="1">
                <a:solidFill>
                  <a:srgbClr val="000000"/>
                </a:solidFill>
                <a:effectLst/>
                <a:ea typeface="Calibri" panose="020F0502020204030204" pitchFamily="34" charset="0"/>
                <a:cs typeface="Angsana New" panose="02020603050405020304" pitchFamily="18" charset="-34"/>
              </a:rPr>
              <a:t>và</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có</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sẵn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để</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tải</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xuống</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từ</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trang</a:t>
            </a:r>
            <a:r>
              <a:rPr lang="en-US" sz="1800" kern="100" dirty="0">
                <a:solidFill>
                  <a:srgbClr val="000000"/>
                </a:solidFill>
                <a:effectLst/>
                <a:ea typeface="Calibri" panose="020F0502020204030204" pitchFamily="34" charset="0"/>
                <a:cs typeface="Angsana New" panose="02020603050405020304" pitchFamily="18" charset="-34"/>
              </a:rPr>
              <a:t> web </a:t>
            </a:r>
            <a:r>
              <a:rPr lang="en-US" sz="1800" kern="100" dirty="0" err="1">
                <a:solidFill>
                  <a:srgbClr val="000000"/>
                </a:solidFill>
                <a:effectLst/>
                <a:ea typeface="Calibri" panose="020F0502020204030204" pitchFamily="34" charset="0"/>
                <a:cs typeface="Angsana New" panose="02020603050405020304" pitchFamily="18" charset="-34"/>
              </a:rPr>
              <a:t>chính</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thức</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của</a:t>
            </a:r>
            <a:r>
              <a:rPr lang="en-US" sz="1800" kern="100" dirty="0">
                <a:solidFill>
                  <a:srgbClr val="000000"/>
                </a:solidFill>
                <a:effectLst/>
                <a:ea typeface="Calibri" panose="020F0502020204030204" pitchFamily="34" charset="0"/>
                <a:cs typeface="Angsana New" panose="02020603050405020304" pitchFamily="18" charset="-34"/>
              </a:rPr>
              <a:t> Microsoft.</a:t>
            </a:r>
            <a:endParaRPr lang="en-AI" dirty="0"/>
          </a:p>
        </p:txBody>
      </p:sp>
      <p:pic>
        <p:nvPicPr>
          <p:cNvPr id="1026" name="Picture 2" descr="Microsoft Visual Studio 2022">
            <a:extLst>
              <a:ext uri="{FF2B5EF4-FFF2-40B4-BE49-F238E27FC236}">
                <a16:creationId xmlns:a16="http://schemas.microsoft.com/office/drawing/2014/main" id="{AED87F49-9ECB-90B8-D72F-77E67F1C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6" y="2384542"/>
            <a:ext cx="3221485" cy="32214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DA085-B19A-2E81-94F6-B42E8FC6B0FB}"/>
              </a:ext>
            </a:extLst>
          </p:cNvPr>
          <p:cNvSpPr txBox="1"/>
          <p:nvPr/>
        </p:nvSpPr>
        <p:spPr>
          <a:xfrm>
            <a:off x="3456561" y="2287394"/>
            <a:ext cx="5566480" cy="1631216"/>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Tại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sao</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nên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dùng</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Visustudio</a:t>
            </a:r>
            <a:r>
              <a:rPr lang="en-US" sz="1800" b="1" kern="100" dirty="0">
                <a:effectLst/>
                <a:ea typeface="Calibri" panose="020F0502020204030204" pitchFamily="34" charset="0"/>
                <a:cs typeface="Angsana New" panose="02020603050405020304" pitchFamily="18" charset="-34"/>
              </a:rPr>
              <a:t> Code 2022?</a:t>
            </a:r>
            <a:endParaRPr lang="en-AI" sz="1800" kern="100" dirty="0">
              <a:effectLst/>
              <a:ea typeface="Calibri" panose="020F0502020204030204" pitchFamily="34" charset="0"/>
              <a:cs typeface="Angsana New" panose="02020603050405020304" pitchFamily="18" charset="-34"/>
            </a:endParaRPr>
          </a:p>
          <a:p>
            <a:pPr marL="342900" lvl="0" indent="-342900">
              <a:spcBef>
                <a:spcPts val="600"/>
              </a:spcBef>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cân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m</a:t>
            </a:r>
            <a:r>
              <a:rPr lang="en-US" sz="1800" kern="100" dirty="0" err="1">
                <a:effectLst/>
                <a:ea typeface="Calibri" panose="020F0502020204030204" pitchFamily="34" charset="0"/>
                <a:cs typeface="Angsana New" panose="02020603050405020304" pitchFamily="18" charset="-34"/>
              </a:rPr>
              <a:t>iễn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phí</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h</a:t>
            </a:r>
            <a:r>
              <a:rPr lang="en-US" sz="1800" kern="100" dirty="0" err="1">
                <a:effectLst/>
                <a:ea typeface="Calibri" panose="020F0502020204030204" pitchFamily="34" charset="0"/>
                <a:cs typeface="Angsana New" panose="02020603050405020304" pitchFamily="18" charset="-34"/>
              </a:rPr>
              <a:t>ỗ</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nền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tảng</a:t>
            </a:r>
            <a:endParaRPr lang="en-AI" sz="1800" kern="100" dirty="0">
              <a:effectLst/>
              <a:ea typeface="Calibri" panose="020F0502020204030204" pitchFamily="34" charset="0"/>
              <a:cs typeface="Angsana New" panose="02020603050405020304" pitchFamily="18" charset="-34"/>
            </a:endParaRPr>
          </a:p>
          <a:p>
            <a:pPr marL="342900" lvl="0" indent="-342900">
              <a:buFont typeface="Symbol" panose="05050102010706020507" pitchFamily="18" charset="2"/>
              <a:buChar char=""/>
            </a:pPr>
            <a:r>
              <a:rPr lang="en-US" sz="1800" kern="100" dirty="0">
                <a:effectLst/>
                <a:ea typeface="Calibri" panose="020F0502020204030204" pitchFamily="34" charset="0"/>
                <a:cs typeface="Angsana New" panose="02020603050405020304" pitchFamily="18" charset="-34"/>
              </a:rPr>
              <a:t>IDE 64 bit: Visual Studio 2022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IDE 64 bit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ngay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những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nhất</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Tích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hợp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tính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sp>
        <p:nvSpPr>
          <p:cNvPr id="10" name="TextBox 9">
            <a:extLst>
              <a:ext uri="{FF2B5EF4-FFF2-40B4-BE49-F238E27FC236}">
                <a16:creationId xmlns:a16="http://schemas.microsoft.com/office/drawing/2014/main" id="{E51FB671-2BAE-3217-6850-6D04D65C0259}"/>
              </a:ext>
            </a:extLst>
          </p:cNvPr>
          <p:cNvSpPr txBox="1"/>
          <p:nvPr/>
        </p:nvSpPr>
        <p:spPr>
          <a:xfrm>
            <a:off x="3456561" y="4015758"/>
            <a:ext cx="5864991" cy="1154162"/>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Phần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cứng</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sử</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dụng</a:t>
            </a:r>
            <a:r>
              <a:rPr lang="en-US" sz="1800" b="1" kern="100" dirty="0">
                <a:effectLst/>
                <a:ea typeface="Calibri" panose="020F0502020204030204" pitchFamily="34" charset="0"/>
                <a:cs typeface="Angsana New" panose="02020603050405020304" pitchFamily="18" charset="-34"/>
              </a:rPr>
              <a:t>:</a:t>
            </a:r>
          </a:p>
          <a:p>
            <a:pPr marL="342900" lvl="0" indent="-342900">
              <a:spcBef>
                <a:spcPts val="600"/>
              </a:spcBef>
              <a:buFont typeface="Symbol" panose="05050102010706020507" pitchFamily="18" charset="2"/>
              <a:buChar char=""/>
            </a:pPr>
            <a:r>
              <a:rPr lang="en-US" sz="1800" kern="100" dirty="0">
                <a:effectLst/>
                <a:ea typeface="Calibri" panose="020F0502020204030204" pitchFamily="34" charset="0"/>
                <a:cs typeface="Angsana New" panose="02020603050405020304" pitchFamily="18" charset="-34"/>
              </a:rPr>
              <a:t>Processor: </a:t>
            </a:r>
            <a:r>
              <a:rPr lang="pt-BR" sz="1800" kern="100" dirty="0">
                <a:effectLst/>
                <a:ea typeface="Calibri" panose="020F0502020204030204" pitchFamily="34" charset="0"/>
                <a:cs typeface="Angsana New" panose="02020603050405020304" pitchFamily="18" charset="-34"/>
              </a:rPr>
              <a:t>Intel(R) Core(TM) i5-8265U CPU @ 1.60GHz</a:t>
            </a:r>
          </a:p>
          <a:p>
            <a:pPr marL="342900" lvl="0" indent="-342900">
              <a:spcBef>
                <a:spcPts val="600"/>
              </a:spcBef>
              <a:buFont typeface="Symbol" panose="05050102010706020507" pitchFamily="18" charset="2"/>
              <a:buChar char=""/>
            </a:pPr>
            <a:r>
              <a:rPr lang="pt-BR" kern="100" dirty="0">
                <a:ea typeface="Calibri" panose="020F0502020204030204" pitchFamily="34" charset="0"/>
                <a:cs typeface="Angsana New" panose="02020603050405020304" pitchFamily="18" charset="-34"/>
              </a:rPr>
              <a:t>Memory: 8.00 GB Ram</a:t>
            </a:r>
            <a:endParaRPr lang="en-AI" sz="1800" kern="100" dirty="0">
              <a:effectLst/>
              <a:ea typeface="Calibri" panose="020F0502020204030204" pitchFamily="34" charset="0"/>
              <a:cs typeface="Angsana New" panose="02020603050405020304" pitchFamily="18" charset="-34"/>
            </a:endParaRPr>
          </a:p>
        </p:txBody>
      </p:sp>
      <p:sp>
        <p:nvSpPr>
          <p:cNvPr id="11" name="TextBox 10">
            <a:extLst>
              <a:ext uri="{FF2B5EF4-FFF2-40B4-BE49-F238E27FC236}">
                <a16:creationId xmlns:a16="http://schemas.microsoft.com/office/drawing/2014/main" id="{F4DF13C3-A5E6-4344-A449-24AF6A39627C}"/>
              </a:ext>
            </a:extLst>
          </p:cNvPr>
          <p:cNvSpPr txBox="1"/>
          <p:nvPr/>
        </p:nvSpPr>
        <p:spPr>
          <a:xfrm>
            <a:off x="3456560" y="5181889"/>
            <a:ext cx="5287945" cy="800219"/>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Phần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mềm</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sử</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dụng</a:t>
            </a:r>
            <a:r>
              <a:rPr lang="en-US" sz="1800" b="1" kern="100" dirty="0">
                <a:effectLst/>
                <a:ea typeface="Calibri" panose="020F0502020204030204" pitchFamily="34" charset="0"/>
                <a:cs typeface="Angsana New" panose="02020603050405020304" pitchFamily="18" charset="-34"/>
              </a:rPr>
              <a:t>:</a:t>
            </a:r>
          </a:p>
          <a:p>
            <a:pPr marL="342900" lvl="0" indent="-342900">
              <a:spcBef>
                <a:spcPts val="600"/>
              </a:spcBef>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Operating System (OS): </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Window 10 - 64 bit</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4018600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về</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thống</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678840" y="2724108"/>
            <a:ext cx="8323117" cy="3139321"/>
          </a:xfrm>
          <a:prstGeom prst="rect">
            <a:avLst/>
          </a:prstGeom>
          <a:noFill/>
        </p:spPr>
        <p:txBody>
          <a:bodyPr wrap="square">
            <a:spAutoFit/>
          </a:bodyPr>
          <a:lstStyle/>
          <a:p>
            <a:r>
              <a:rPr lang="vi-VN" dirty="0">
                <a:latin typeface="Calibri" panose="020F0502020204030204" pitchFamily="34" charset="0"/>
                <a:cs typeface="Calibri" panose="020F0502020204030204" pitchFamily="34" charset="0"/>
              </a:rPr>
              <a:t>Chia hệ thống thành 3 phần:</a:t>
            </a:r>
          </a:p>
          <a:p>
            <a:r>
              <a:rPr lang="vi-VN" dirty="0">
                <a:latin typeface="Calibri" panose="020F0502020204030204" pitchFamily="34" charset="0"/>
                <a:cs typeface="Calibri" panose="020F0502020204030204" pitchFamily="34" charset="0"/>
              </a:rPr>
              <a:t>•	Main Winform Project:</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phần mềm trung tâm trong hệ thống</a:t>
            </a: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S</a:t>
            </a:r>
            <a:r>
              <a:rPr lang="vi-VN" dirty="0">
                <a:latin typeface="Calibri" panose="020F0502020204030204" pitchFamily="34" charset="0"/>
                <a:cs typeface="Calibri" panose="020F0502020204030204" pitchFamily="34" charset="0"/>
              </a:rPr>
              <a:t>ẽ xây dựng giao diện để tương tác hỗ trợ</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trực tiếp cho người </a:t>
            </a:r>
            <a:r>
              <a:rPr lang="en-US" dirty="0" err="1">
                <a:latin typeface="Calibri" panose="020F0502020204030204" pitchFamily="34" charset="0"/>
                <a:cs typeface="Calibri" panose="020F0502020204030204" pitchFamily="34" charset="0"/>
              </a:rPr>
              <a:t>dùng</a:t>
            </a:r>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	Common Control UI Project: </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project </a:t>
            </a:r>
            <a:r>
              <a:rPr lang="en-US" dirty="0" err="1">
                <a:latin typeface="Calibri" panose="020F0502020204030204" pitchFamily="34" charset="0"/>
                <a:cs typeface="Calibri" panose="020F0502020204030204" pitchFamily="34" charset="0"/>
              </a:rPr>
              <a:t>chịu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nhiệm</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cho những việc xử lý các giao diện chung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báo</a:t>
            </a:r>
            <a:r>
              <a:rPr lang="en-US" dirty="0">
                <a:latin typeface="Calibri" panose="020F0502020204030204" pitchFamily="34" charset="0"/>
                <a:cs typeface="Calibri" panose="020F0502020204030204" pitchFamily="34" charset="0"/>
              </a:rPr>
              <a:t>,…</a:t>
            </a:r>
          </a:p>
          <a:p>
            <a:pPr marL="285750" indent="-285750">
              <a:buFontTx/>
              <a:buChar char="-"/>
            </a:pP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file LibMainControl.dll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API</a:t>
            </a:r>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	Common HandleD DB Project:</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project được gói các chức năng xử lý về logic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Database</a:t>
            </a:r>
          </a:p>
          <a:p>
            <a:pPr marL="285750" indent="-285750">
              <a:buFontTx/>
              <a:buChar char="-"/>
            </a:pP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file LibCRUDControl.dll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API</a:t>
            </a:r>
            <a:endParaRPr lang="vi-VN" dirty="0">
              <a:latin typeface="Calibri" panose="020F0502020204030204" pitchFamily="34" charset="0"/>
              <a:cs typeface="Calibri" panose="020F0502020204030204" pitchFamily="34" charset="0"/>
            </a:endParaRPr>
          </a:p>
        </p:txBody>
      </p:sp>
      <p:pic>
        <p:nvPicPr>
          <p:cNvPr id="4" name="Picture 3" descr="A white background with black text&#10;&#10;Description automatically generated">
            <a:extLst>
              <a:ext uri="{FF2B5EF4-FFF2-40B4-BE49-F238E27FC236}">
                <a16:creationId xmlns:a16="http://schemas.microsoft.com/office/drawing/2014/main" id="{C08A7A15-010B-F4D0-D9ED-66F2DF4404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40" y="1437649"/>
            <a:ext cx="5922010" cy="1153795"/>
          </a:xfrm>
          <a:prstGeom prst="rect">
            <a:avLst/>
          </a:prstGeom>
          <a:noFill/>
          <a:ln>
            <a:noFill/>
          </a:ln>
        </p:spPr>
      </p:pic>
    </p:spTree>
    <p:extLst>
      <p:ext uri="{BB962C8B-B14F-4D97-AF65-F5344CB8AC3E}">
        <p14:creationId xmlns:p14="http://schemas.microsoft.com/office/powerpoint/2010/main" val="453206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2800" b="1" dirty="0" err="1">
                <a:latin typeface="Times New Roman" panose="02020603050405020304" pitchFamily="18" charset="0"/>
                <a:cs typeface="Times New Roman" panose="02020603050405020304" pitchFamily="18" charset="0"/>
              </a:rPr>
              <a:t>Xây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dựng</a:t>
            </a:r>
            <a:r>
              <a:rPr lang="en-US" sz="2800" b="1" dirty="0">
                <a:latin typeface="Times New Roman" panose="02020603050405020304" pitchFamily="18" charset="0"/>
                <a:cs typeface="Times New Roman" panose="02020603050405020304" pitchFamily="18" charset="0"/>
              </a:rPr>
              <a:t> Project Common Handle DB </a:t>
            </a:r>
            <a:br>
              <a:rPr lang="en-AI" dirty="0"/>
            </a:br>
            <a:br>
              <a:rPr lang="en-US" altLang="en-US" dirty="0"/>
            </a:br>
            <a:endParaRPr lang="en-US"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017174"/>
            <a:ext cx="8173567" cy="1354217"/>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LibCRUD</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logic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qua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Stored Procedure</a:t>
            </a:r>
          </a:p>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a:t>
            </a:r>
            <a:r>
              <a:rPr lang="en-US" kern="100" dirty="0" err="1">
                <a:ea typeface="Calibri" panose="020F0502020204030204" pitchFamily="34" charset="0"/>
                <a:cs typeface="Angsana New" panose="02020603050405020304" pitchFamily="18" charset="-34"/>
              </a:rPr>
              <a:t>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thức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như</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bên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dưới</a:t>
            </a:r>
            <a:r>
              <a:rPr lang="en-US" kern="100" dirty="0">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sp>
        <p:nvSpPr>
          <p:cNvPr id="13" name="TextBox 12">
            <a:extLst>
              <a:ext uri="{FF2B5EF4-FFF2-40B4-BE49-F238E27FC236}">
                <a16:creationId xmlns:a16="http://schemas.microsoft.com/office/drawing/2014/main" id="{9B524730-1966-C1A4-D45C-137D81D593B5}"/>
              </a:ext>
            </a:extLst>
          </p:cNvPr>
          <p:cNvSpPr txBox="1"/>
          <p:nvPr/>
        </p:nvSpPr>
        <p:spPr>
          <a:xfrm>
            <a:off x="235077" y="2547495"/>
            <a:ext cx="7701559" cy="1631216"/>
          </a:xfrm>
          <a:prstGeom prst="rect">
            <a:avLst/>
          </a:prstGeom>
          <a:noFill/>
        </p:spPr>
        <p:txBody>
          <a:bodyPr wrap="square">
            <a:spAutoFit/>
          </a:bodyPr>
          <a:lstStyle/>
          <a:p>
            <a:pPr marL="285750" lvl="0" indent="-285750" algn="just">
              <a:spcBef>
                <a:spcPts val="600"/>
              </a:spcBef>
              <a:spcAft>
                <a:spcPts val="600"/>
              </a:spcAft>
              <a:buFont typeface="Arial" panose="020B0604020202020204" pitchFamily="34" charset="0"/>
              <a:buChar char="•"/>
              <a:tabLst>
                <a:tab pos="457200" algn="l"/>
              </a:tabLst>
            </a:pPr>
            <a:r>
              <a:rPr lang="en-AI" sz="1800" b="1" kern="100" dirty="0" err="1">
                <a:effectLst/>
                <a:ea typeface="Calibri" panose="020F0502020204030204" pitchFamily="34" charset="0"/>
                <a:cs typeface="Angsana New" panose="02020603050405020304" pitchFamily="18" charset="-34"/>
              </a:rPr>
              <a:t>data_insert_update_delete</a:t>
            </a:r>
            <a:r>
              <a:rPr lang="en-AI" sz="1800" b="1" kern="100" dirty="0">
                <a:effectLst/>
                <a:ea typeface="Calibri" panose="020F0502020204030204" pitchFamily="34" charset="0"/>
                <a:cs typeface="Angsana New" panose="02020603050405020304" pitchFamily="18" charset="-34"/>
              </a:rPr>
              <a:t>(string proc, </a:t>
            </a:r>
            <a:r>
              <a:rPr lang="en-AI" sz="1800" b="1" kern="100" dirty="0" err="1">
                <a:effectLst/>
                <a:ea typeface="Calibri" panose="020F0502020204030204" pitchFamily="34" charset="0"/>
                <a:cs typeface="Angsana New" panose="02020603050405020304" pitchFamily="18" charset="-34"/>
              </a:rPr>
              <a:t>Hashtable</a:t>
            </a:r>
            <a:r>
              <a:rPr lang="en-AI" sz="1800" b="1" kern="100" dirty="0">
                <a:effectLst/>
                <a:ea typeface="Calibri" panose="020F0502020204030204" pitchFamily="34" charset="0"/>
                <a:cs typeface="Angsana New" panose="02020603050405020304" pitchFamily="18" charset="-34"/>
              </a:rPr>
              <a:t> </a:t>
            </a:r>
            <a:r>
              <a:rPr lang="en-AI" sz="1800" b="1" kern="100" dirty="0" err="1">
                <a:effectLst/>
                <a:ea typeface="Calibri" panose="020F0502020204030204" pitchFamily="34" charset="0"/>
                <a:cs typeface="Angsana New" panose="02020603050405020304" pitchFamily="18" charset="-34"/>
              </a:rPr>
              <a:t>ht</a:t>
            </a:r>
            <a:r>
              <a:rPr lang="en-AI" sz="1800" b="1" kern="100" dirty="0">
                <a:effectLst/>
                <a:ea typeface="Calibri" panose="020F0502020204030204" pitchFamily="34" charset="0"/>
                <a:cs typeface="Angsana New" panose="02020603050405020304" pitchFamily="18" charset="-34"/>
              </a:rPr>
              <a:t>)</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Phương</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thức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này</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thực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hiện</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các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thao</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tác</a:t>
            </a:r>
            <a:r>
              <a:rPr lang="en-AI" sz="1800" kern="100" dirty="0">
                <a:effectLst/>
                <a:ea typeface="Calibri" panose="020F0502020204030204" pitchFamily="34" charset="0"/>
                <a:cs typeface="Angsana New" panose="02020603050405020304" pitchFamily="18" charset="-34"/>
              </a:rPr>
              <a:t> Insert, Update </a:t>
            </a:r>
            <a:r>
              <a:rPr lang="en-AI" sz="1800" kern="100" dirty="0" err="1">
                <a:effectLst/>
                <a:ea typeface="Calibri" panose="020F0502020204030204" pitchFamily="34" charset="0"/>
                <a:cs typeface="Angsana New" panose="02020603050405020304" pitchFamily="18" charset="-34"/>
              </a:rPr>
              <a:t>và</a:t>
            </a:r>
            <a:r>
              <a:rPr lang="en-AI" sz="1800" kern="100" dirty="0">
                <a:effectLst/>
                <a:ea typeface="Calibri" panose="020F0502020204030204" pitchFamily="34" charset="0"/>
                <a:cs typeface="Angsana New" panose="02020603050405020304" pitchFamily="18" charset="-34"/>
              </a:rPr>
              <a:t> Delete </a:t>
            </a:r>
            <a:r>
              <a:rPr lang="en-AI" sz="1800" kern="100" dirty="0" err="1">
                <a:effectLst/>
                <a:ea typeface="Calibri" panose="020F0502020204030204" pitchFamily="34" charset="0"/>
                <a:cs typeface="Angsana New" panose="02020603050405020304" pitchFamily="18" charset="-34"/>
              </a:rPr>
              <a:t>dữ</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liệu</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vào</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cơ</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sở</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dữ</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liệu</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thông</a:t>
            </a:r>
            <a:r>
              <a:rPr lang="en-AI" sz="1800" kern="100" dirty="0">
                <a:effectLst/>
                <a:ea typeface="Calibri" panose="020F0502020204030204" pitchFamily="34" charset="0"/>
                <a:cs typeface="Angsana New" panose="02020603050405020304" pitchFamily="18" charset="-34"/>
              </a:rPr>
              <a:t> qua </a:t>
            </a:r>
            <a:r>
              <a:rPr lang="en-AI" sz="1800" kern="100" dirty="0" err="1">
                <a:effectLst/>
                <a:ea typeface="Calibri" panose="020F0502020204030204" pitchFamily="34" charset="0"/>
                <a:cs typeface="Angsana New" panose="02020603050405020304" pitchFamily="18" charset="-34"/>
              </a:rPr>
              <a:t>việc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gọi</a:t>
            </a:r>
            <a:r>
              <a:rPr lang="en-AI" sz="1800" kern="100" dirty="0">
                <a:effectLst/>
                <a:ea typeface="Calibri" panose="020F0502020204030204" pitchFamily="34" charset="0"/>
                <a:cs typeface="Angsana New" panose="02020603050405020304" pitchFamily="18" charset="-34"/>
              </a:rPr>
              <a:t> Stored Procedure (</a:t>
            </a:r>
            <a:r>
              <a:rPr lang="en-AI" sz="1800" b="1" kern="100" dirty="0">
                <a:effectLst/>
                <a:ea typeface="Calibri" panose="020F0502020204030204" pitchFamily="34" charset="0"/>
                <a:cs typeface="Angsana New" panose="02020603050405020304" pitchFamily="18" charset="-34"/>
              </a:rPr>
              <a:t>proc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truyền</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các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tham</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số</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vào</a:t>
            </a:r>
            <a:r>
              <a:rPr lang="en-AI" sz="1800" kern="100" dirty="0">
                <a:effectLst/>
                <a:ea typeface="Calibri" panose="020F0502020204030204" pitchFamily="34" charset="0"/>
                <a:cs typeface="Angsana New" panose="02020603050405020304" pitchFamily="18" charset="-34"/>
              </a:rPr>
              <a:t> qua </a:t>
            </a:r>
            <a:r>
              <a:rPr lang="en-AI" sz="1800" kern="100" dirty="0" err="1">
                <a:effectLst/>
                <a:ea typeface="Calibri" panose="020F0502020204030204" pitchFamily="34" charset="0"/>
                <a:cs typeface="Angsana New" panose="02020603050405020304" pitchFamily="18" charset="-34"/>
              </a:rPr>
              <a:t>Hashtable</a:t>
            </a:r>
            <a:r>
              <a:rPr lang="en-AI" sz="1800" kern="100" dirty="0">
                <a:effectLst/>
                <a:ea typeface="Calibri" panose="020F0502020204030204" pitchFamily="34" charset="0"/>
                <a:cs typeface="Angsana New" panose="02020603050405020304" pitchFamily="18" charset="-34"/>
              </a:rPr>
              <a:t> (</a:t>
            </a:r>
            <a:r>
              <a:rPr lang="en-AI" sz="1800" b="1" kern="100" dirty="0" err="1">
                <a:effectLst/>
                <a:ea typeface="Calibri" panose="020F0502020204030204" pitchFamily="34" charset="0"/>
                <a:cs typeface="Angsana New" panose="02020603050405020304" pitchFamily="18" charset="-34"/>
              </a:rPr>
              <a:t>ht</a:t>
            </a:r>
            <a:r>
              <a:rPr lang="en-AI"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nguyên</a:t>
            </a:r>
            <a:r>
              <a:rPr lang="en-US" sz="1800" kern="100" dirty="0">
                <a:effectLst/>
                <a:ea typeface="Calibri" panose="020F0502020204030204" pitchFamily="34" charset="0"/>
                <a:cs typeface="Angsana New" panose="02020603050405020304" pitchFamily="18" charset="-34"/>
              </a:rPr>
              <a:t>.</a:t>
            </a:r>
          </a:p>
          <a:p>
            <a:pPr algn="just">
              <a:spcBef>
                <a:spcPts val="600"/>
              </a:spcBef>
              <a:spcAft>
                <a:spcPts val="600"/>
              </a:spcAft>
              <a:tabLst>
                <a:tab pos="457200" algn="l"/>
              </a:tabLst>
            </a:pP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Ví</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dụ</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thêm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tin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thuốc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pic>
        <p:nvPicPr>
          <p:cNvPr id="15" name="Picture 14" descr="A close-up of a computer code&#10;&#10;Description automatically generated">
            <a:extLst>
              <a:ext uri="{FF2B5EF4-FFF2-40B4-BE49-F238E27FC236}">
                <a16:creationId xmlns:a16="http://schemas.microsoft.com/office/drawing/2014/main" id="{E208EB50-97A6-5BCE-187C-D95D897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1" y="4354815"/>
            <a:ext cx="4908917" cy="785029"/>
          </a:xfrm>
          <a:prstGeom prst="rect">
            <a:avLst/>
          </a:prstGeom>
        </p:spPr>
      </p:pic>
    </p:spTree>
    <p:extLst>
      <p:ext uri="{BB962C8B-B14F-4D97-AF65-F5344CB8AC3E}">
        <p14:creationId xmlns:p14="http://schemas.microsoft.com/office/powerpoint/2010/main" val="391158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44315" y="2267617"/>
            <a:ext cx="8747614" cy="127816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dirty="0" err="1">
                <a:solidFill>
                  <a:srgbClr val="0070C0"/>
                </a:solidFill>
              </a:rPr>
              <a:t>Hệ</a:t>
            </a:r>
            <a:r>
              <a:rPr lang="en-US" sz="3200" dirty="0">
                <a:solidFill>
                  <a:srgbClr val="0070C0"/>
                </a:solidFill>
              </a:rPr>
              <a:t> </a:t>
            </a:r>
            <a:r>
              <a:rPr lang="en-US" sz="3200" dirty="0" err="1">
                <a:solidFill>
                  <a:srgbClr val="0070C0"/>
                </a:solidFill>
              </a:rPr>
              <a:t>Thống</a:t>
            </a:r>
            <a:r>
              <a:rPr lang="en-US" sz="3200" dirty="0">
                <a:solidFill>
                  <a:srgbClr val="0070C0"/>
                </a:solidFill>
              </a:rPr>
              <a:t> </a:t>
            </a:r>
            <a:r>
              <a:rPr lang="en-US" sz="3200" dirty="0" err="1">
                <a:solidFill>
                  <a:srgbClr val="0070C0"/>
                </a:solidFill>
              </a:rPr>
              <a:t>Quản</a:t>
            </a:r>
            <a:r>
              <a:rPr lang="en-US" sz="3200" dirty="0">
                <a:solidFill>
                  <a:srgbClr val="0070C0"/>
                </a:solidFill>
              </a:rPr>
              <a:t> Lý </a:t>
            </a:r>
            <a:r>
              <a:rPr lang="en-US" sz="3200" dirty="0" err="1">
                <a:solidFill>
                  <a:srgbClr val="0070C0"/>
                </a:solidFill>
              </a:rPr>
              <a:t>Hỗ</a:t>
            </a:r>
            <a:r>
              <a:rPr lang="en-US" sz="3200" dirty="0">
                <a:solidFill>
                  <a:srgbClr val="0070C0"/>
                </a:solidFill>
              </a:rPr>
              <a:t> </a:t>
            </a:r>
            <a:r>
              <a:rPr lang="en-US" sz="3200" dirty="0" err="1">
                <a:solidFill>
                  <a:srgbClr val="0070C0"/>
                </a:solidFill>
              </a:rPr>
              <a:t>Trợ</a:t>
            </a:r>
            <a:r>
              <a:rPr lang="en-US" sz="3200" dirty="0">
                <a:solidFill>
                  <a:srgbClr val="0070C0"/>
                </a:solidFill>
              </a:rPr>
              <a:t> </a:t>
            </a:r>
            <a:r>
              <a:rPr lang="en-US" sz="3200" dirty="0" err="1">
                <a:solidFill>
                  <a:srgbClr val="0070C0"/>
                </a:solidFill>
              </a:rPr>
              <a:t>Bệnh</a:t>
            </a:r>
            <a:r>
              <a:rPr lang="en-US" sz="3200" dirty="0">
                <a:solidFill>
                  <a:srgbClr val="0070C0"/>
                </a:solidFill>
              </a:rPr>
              <a:t> </a:t>
            </a:r>
            <a:r>
              <a:rPr lang="en-US" sz="3200" dirty="0" err="1">
                <a:solidFill>
                  <a:srgbClr val="0070C0"/>
                </a:solidFill>
              </a:rPr>
              <a:t>Nhân</a:t>
            </a:r>
            <a:endParaRPr lang="en-US" sz="3200" dirty="0">
              <a:solidFill>
                <a:srgbClr val="0070C0"/>
              </a:solidFill>
            </a:endParaRPr>
          </a:p>
          <a:p>
            <a:pPr algn="ctr"/>
            <a:r>
              <a:rPr lang="en-US" sz="3200" dirty="0" err="1">
                <a:solidFill>
                  <a:srgbClr val="0070C0"/>
                </a:solidFill>
              </a:rPr>
              <a:t>Điều</a:t>
            </a:r>
            <a:r>
              <a:rPr lang="en-US" sz="3200" dirty="0">
                <a:solidFill>
                  <a:srgbClr val="0070C0"/>
                </a:solidFill>
              </a:rPr>
              <a:t> </a:t>
            </a:r>
            <a:r>
              <a:rPr lang="en-US" sz="3200" dirty="0" err="1">
                <a:solidFill>
                  <a:srgbClr val="0070C0"/>
                </a:solidFill>
              </a:rPr>
              <a:t>Trị</a:t>
            </a:r>
            <a:r>
              <a:rPr lang="en-US" sz="3200" dirty="0">
                <a:solidFill>
                  <a:srgbClr val="0070C0"/>
                </a:solidFill>
              </a:rPr>
              <a:t> </a:t>
            </a:r>
            <a:r>
              <a:rPr lang="en-US" sz="3200" dirty="0" err="1">
                <a:solidFill>
                  <a:srgbClr val="0070C0"/>
                </a:solidFill>
              </a:rPr>
              <a:t>Thân</a:t>
            </a:r>
            <a:r>
              <a:rPr lang="en-US" sz="3200" dirty="0">
                <a:solidFill>
                  <a:srgbClr val="0070C0"/>
                </a:solidFill>
              </a:rPr>
              <a:t> </a:t>
            </a:r>
            <a:r>
              <a:rPr lang="en-US" sz="3200" dirty="0" err="1">
                <a:solidFill>
                  <a:srgbClr val="0070C0"/>
                </a:solidFill>
              </a:rPr>
              <a:t>Nhân</a:t>
            </a:r>
            <a:r>
              <a:rPr lang="en-US" sz="3200" dirty="0">
                <a:solidFill>
                  <a:srgbClr val="0070C0"/>
                </a:solidFill>
              </a:rPr>
              <a:t> </a:t>
            </a:r>
            <a:r>
              <a:rPr lang="en-US" sz="3200" dirty="0" err="1">
                <a:solidFill>
                  <a:srgbClr val="0070C0"/>
                </a:solidFill>
              </a:rPr>
              <a:t>Tạo</a:t>
            </a:r>
            <a:endParaRPr lang="en-US" sz="3200" dirty="0">
              <a:solidFill>
                <a:srgbClr val="0070C0"/>
              </a:solidFill>
            </a:endParaRPr>
          </a:p>
        </p:txBody>
      </p:sp>
      <p:graphicFrame>
        <p:nvGraphicFramePr>
          <p:cNvPr id="3" name="Table 2">
            <a:extLst>
              <a:ext uri="{FF2B5EF4-FFF2-40B4-BE49-F238E27FC236}">
                <a16:creationId xmlns:a16="http://schemas.microsoft.com/office/drawing/2014/main" id="{629C1851-A9E3-AEBB-4DCD-7963FDE6DB02}"/>
              </a:ext>
            </a:extLst>
          </p:cNvPr>
          <p:cNvGraphicFramePr>
            <a:graphicFrameLocks noGrp="1"/>
          </p:cNvGraphicFramePr>
          <p:nvPr>
            <p:extLst>
              <p:ext uri="{D42A27DB-BD31-4B8C-83A1-F6EECF244321}">
                <p14:modId xmlns:p14="http://schemas.microsoft.com/office/powerpoint/2010/main" val="869162918"/>
              </p:ext>
            </p:extLst>
          </p:nvPr>
        </p:nvGraphicFramePr>
        <p:xfrm>
          <a:off x="532661" y="3627170"/>
          <a:ext cx="5060271" cy="1554480"/>
        </p:xfrm>
        <a:graphic>
          <a:graphicData uri="http://schemas.openxmlformats.org/drawingml/2006/table">
            <a:tbl>
              <a:tblPr firstRow="1" bandRow="1">
                <a:tableStyleId>{5C22544A-7EE6-4342-B048-85BDC9FD1C3A}</a:tableStyleId>
              </a:tblPr>
              <a:tblGrid>
                <a:gridCol w="2474732">
                  <a:extLst>
                    <a:ext uri="{9D8B030D-6E8A-4147-A177-3AD203B41FA5}">
                      <a16:colId xmlns:a16="http://schemas.microsoft.com/office/drawing/2014/main" val="4162033719"/>
                    </a:ext>
                  </a:extLst>
                </a:gridCol>
                <a:gridCol w="2585539">
                  <a:extLst>
                    <a:ext uri="{9D8B030D-6E8A-4147-A177-3AD203B41FA5}">
                      <a16:colId xmlns:a16="http://schemas.microsoft.com/office/drawing/2014/main" val="2543347880"/>
                    </a:ext>
                  </a:extLst>
                </a:gridCol>
              </a:tblGrid>
              <a:tr h="224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Giảng</a:t>
                      </a:r>
                      <a:r>
                        <a:rPr lang="en-US" b="0" dirty="0">
                          <a:solidFill>
                            <a:schemeClr val="tx1"/>
                          </a:solidFill>
                        </a:rPr>
                        <a:t> </a:t>
                      </a:r>
                      <a:r>
                        <a:rPr lang="en-US" b="0" dirty="0" err="1">
                          <a:solidFill>
                            <a:schemeClr val="tx1"/>
                          </a:solidFill>
                        </a:rPr>
                        <a:t>viên</a:t>
                      </a:r>
                      <a:r>
                        <a:rPr lang="en-US" b="0" dirty="0">
                          <a:solidFill>
                            <a:schemeClr val="tx1"/>
                          </a:solidFill>
                        </a:rPr>
                        <a:t> </a:t>
                      </a:r>
                      <a:r>
                        <a:rPr lang="en-US" b="0" dirty="0" err="1">
                          <a:solidFill>
                            <a:schemeClr val="tx1"/>
                          </a:solidFill>
                        </a:rPr>
                        <a:t>hướng</a:t>
                      </a:r>
                      <a:r>
                        <a:rPr lang="en-US" b="0" dirty="0">
                          <a:solidFill>
                            <a:schemeClr val="tx1"/>
                          </a:solidFill>
                        </a:rPr>
                        <a:t> </a:t>
                      </a:r>
                      <a:r>
                        <a:rPr lang="en-US" b="0" dirty="0" err="1">
                          <a:solidFill>
                            <a:schemeClr val="tx1"/>
                          </a:solidFill>
                        </a:rPr>
                        <a:t>dẫn</a:t>
                      </a:r>
                      <a:r>
                        <a:rPr lang="en-US"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Sinh </a:t>
                      </a:r>
                      <a:r>
                        <a:rPr lang="en-US" sz="1800" b="0" dirty="0" err="1">
                          <a:solidFill>
                            <a:schemeClr val="tx1"/>
                          </a:solidFill>
                        </a:rPr>
                        <a:t>viên</a:t>
                      </a:r>
                      <a:r>
                        <a:rPr lang="en-US" sz="1800" b="0" dirty="0">
                          <a:solidFill>
                            <a:schemeClr val="tx1"/>
                          </a:solidFill>
                        </a:rPr>
                        <a:t> </a:t>
                      </a:r>
                      <a:r>
                        <a:rPr lang="en-US" sz="1800" b="0" dirty="0" err="1">
                          <a:solidFill>
                            <a:schemeClr val="tx1"/>
                          </a:solidFill>
                        </a:rPr>
                        <a:t>thực</a:t>
                      </a:r>
                      <a:r>
                        <a:rPr lang="en-US" sz="1800" b="0" dirty="0">
                          <a:solidFill>
                            <a:schemeClr val="tx1"/>
                          </a:solidFill>
                        </a:rPr>
                        <a:t> </a:t>
                      </a:r>
                      <a:r>
                        <a:rPr lang="en-US" sz="1800" b="0" dirty="0" err="1">
                          <a:solidFill>
                            <a:schemeClr val="tx1"/>
                          </a:solidFill>
                        </a:rPr>
                        <a:t>hiện</a:t>
                      </a:r>
                      <a:r>
                        <a:rPr lang="en-US" sz="18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dirty="0">
                          <a:solidFill>
                            <a:schemeClr val="tx1"/>
                          </a:solidFill>
                        </a:rPr>
                        <a:t>TS. </a:t>
                      </a:r>
                      <a:r>
                        <a:rPr lang="en-US" b="0" dirty="0" err="1">
                          <a:solidFill>
                            <a:schemeClr val="tx1"/>
                          </a:solidFill>
                        </a:rPr>
                        <a:t>Phạm</a:t>
                      </a:r>
                      <a:r>
                        <a:rPr lang="en-US" b="0" dirty="0">
                          <a:solidFill>
                            <a:schemeClr val="tx1"/>
                          </a:solidFill>
                        </a:rPr>
                        <a:t> Thành </a:t>
                      </a:r>
                      <a:r>
                        <a:rPr lang="en-US" b="0" dirty="0" err="1">
                          <a:solidFill>
                            <a:schemeClr val="tx1"/>
                          </a:solidFill>
                        </a:rPr>
                        <a:t>Công</a:t>
                      </a:r>
                      <a:endParaRPr lang="en-US" b="0" dirty="0">
                        <a:solidFill>
                          <a:schemeClr val="tx1"/>
                        </a:solidFill>
                      </a:endParaRPr>
                    </a:p>
                    <a:p>
                      <a:pPr algn="l"/>
                      <a:endParaRPr lang="en-US" b="0" dirty="0">
                        <a:solidFill>
                          <a:schemeClr val="tx1"/>
                        </a:solidFill>
                      </a:endParaRPr>
                    </a:p>
                    <a:p>
                      <a:pPr algn="l"/>
                      <a:r>
                        <a:rPr lang="en-US" b="0" dirty="0" err="1">
                          <a:solidFill>
                            <a:schemeClr val="tx1"/>
                          </a:solidFill>
                        </a:rPr>
                        <a:t>Đinh</a:t>
                      </a:r>
                      <a:r>
                        <a:rPr lang="en-US" b="0" dirty="0">
                          <a:solidFill>
                            <a:schemeClr val="tx1"/>
                          </a:solidFill>
                        </a:rPr>
                        <a:t> Giang Long</a:t>
                      </a:r>
                    </a:p>
                    <a:p>
                      <a:pPr algn="l"/>
                      <a:r>
                        <a:rPr lang="en-US" b="0" dirty="0" err="1">
                          <a:solidFill>
                            <a:schemeClr val="tx1"/>
                          </a:solidFill>
                        </a:rPr>
                        <a:t>Lớp</a:t>
                      </a:r>
                      <a:r>
                        <a:rPr lang="en-US" b="0" dirty="0">
                          <a:solidFill>
                            <a:schemeClr val="tx1"/>
                          </a:solidFill>
                        </a:rPr>
                        <a:t> ĐTVT 03 – K63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022604"/>
                  </a:ext>
                </a:extLst>
              </a:tr>
              <a:tr h="224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989284"/>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2800" b="1" dirty="0" err="1">
                <a:latin typeface="Times New Roman" panose="02020603050405020304" pitchFamily="18" charset="0"/>
                <a:cs typeface="Times New Roman" panose="02020603050405020304" pitchFamily="18" charset="0"/>
              </a:rPr>
              <a:t>Xây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dựng</a:t>
            </a:r>
            <a:r>
              <a:rPr lang="en-US" sz="2800" b="1" dirty="0">
                <a:latin typeface="Times New Roman" panose="02020603050405020304" pitchFamily="18" charset="0"/>
                <a:cs typeface="Times New Roman" panose="02020603050405020304" pitchFamily="18" charset="0"/>
              </a:rPr>
              <a:t> Project Common Control UI</a:t>
            </a:r>
            <a:br>
              <a:rPr lang="en-AI" dirty="0"/>
            </a:br>
            <a:br>
              <a:rPr lang="en-US" altLang="en-US" dirty="0"/>
            </a:br>
            <a:endParaRPr lang="en-US"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027991"/>
            <a:ext cx="8571572" cy="1354217"/>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động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mặt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Winform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thức</a:t>
            </a:r>
            <a:r>
              <a:rPr lang="en-US" sz="1800" kern="100" dirty="0">
                <a:effectLst/>
                <a:ea typeface="Calibri" panose="020F0502020204030204" pitchFamily="34" charset="0"/>
                <a:cs typeface="Angsana New" panose="02020603050405020304" pitchFamily="18" charset="-34"/>
              </a:rPr>
              <a:t> Static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phép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gọi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từ</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khởi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đối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tượng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hay </a:t>
            </a:r>
            <a:r>
              <a:rPr lang="en-US" sz="1800" kern="100" dirty="0" err="1">
                <a:effectLst/>
                <a:ea typeface="Calibri" panose="020F0502020204030204" pitchFamily="34" charset="0"/>
                <a:cs typeface="Angsana New" panose="02020603050405020304" pitchFamily="18" charset="-34"/>
              </a:rPr>
              <a:t>biến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viên</a:t>
            </a:r>
            <a:r>
              <a:rPr lang="en-US" sz="1800" kern="100" dirty="0">
                <a:effectLst/>
                <a:ea typeface="Calibri" panose="020F0502020204030204" pitchFamily="34" charset="0"/>
                <a:cs typeface="Angsana New" panose="02020603050405020304" pitchFamily="18" charset="-34"/>
              </a:rPr>
              <a:t>.</a:t>
            </a:r>
          </a:p>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a:t>
            </a:r>
            <a:r>
              <a:rPr lang="en-US" kern="100" dirty="0" err="1">
                <a:ea typeface="Calibri" panose="020F0502020204030204" pitchFamily="34" charset="0"/>
                <a:cs typeface="Angsana New" panose="02020603050405020304" pitchFamily="18" charset="-34"/>
              </a:rPr>
              <a:t>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thức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như</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bên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dưới</a:t>
            </a:r>
            <a:r>
              <a:rPr lang="en-US" kern="100" dirty="0">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graphicFrame>
        <p:nvGraphicFramePr>
          <p:cNvPr id="4" name="Table 3">
            <a:extLst>
              <a:ext uri="{FF2B5EF4-FFF2-40B4-BE49-F238E27FC236}">
                <a16:creationId xmlns:a16="http://schemas.microsoft.com/office/drawing/2014/main" id="{FB4C9DA8-255A-FA3A-1A21-F6851F38A73D}"/>
              </a:ext>
            </a:extLst>
          </p:cNvPr>
          <p:cNvGraphicFramePr>
            <a:graphicFrameLocks noGrp="1"/>
          </p:cNvGraphicFramePr>
          <p:nvPr>
            <p:extLst>
              <p:ext uri="{D42A27DB-BD31-4B8C-83A1-F6EECF244321}">
                <p14:modId xmlns:p14="http://schemas.microsoft.com/office/powerpoint/2010/main" val="558704129"/>
              </p:ext>
            </p:extLst>
          </p:nvPr>
        </p:nvGraphicFramePr>
        <p:xfrm>
          <a:off x="325419" y="2602364"/>
          <a:ext cx="8173567" cy="2282832"/>
        </p:xfrm>
        <a:graphic>
          <a:graphicData uri="http://schemas.openxmlformats.org/drawingml/2006/table">
            <a:tbl>
              <a:tblPr firstRow="1" firstCol="1" bandRow="1">
                <a:tableStyleId>{5C22544A-7EE6-4342-B048-85BDC9FD1C3A}</a:tableStyleId>
              </a:tblPr>
              <a:tblGrid>
                <a:gridCol w="3685784">
                  <a:extLst>
                    <a:ext uri="{9D8B030D-6E8A-4147-A177-3AD203B41FA5}">
                      <a16:colId xmlns:a16="http://schemas.microsoft.com/office/drawing/2014/main" val="3931902527"/>
                    </a:ext>
                  </a:extLst>
                </a:gridCol>
                <a:gridCol w="4487783">
                  <a:extLst>
                    <a:ext uri="{9D8B030D-6E8A-4147-A177-3AD203B41FA5}">
                      <a16:colId xmlns:a16="http://schemas.microsoft.com/office/drawing/2014/main" val="1030312507"/>
                    </a:ext>
                  </a:extLst>
                </a:gridCol>
              </a:tblGrid>
              <a:tr h="224143">
                <a:tc>
                  <a:txBody>
                    <a:bodyPr/>
                    <a:lstStyle/>
                    <a:p>
                      <a:pPr algn="ctr">
                        <a:lnSpc>
                          <a:spcPct val="115000"/>
                        </a:lnSpc>
                        <a:spcBef>
                          <a:spcPts val="600"/>
                        </a:spcBef>
                        <a:spcAft>
                          <a:spcPts val="1000"/>
                        </a:spcAft>
                      </a:pPr>
                      <a:r>
                        <a:rPr lang="en-US" sz="1000" kern="100" dirty="0" err="1">
                          <a:effectLst/>
                        </a:rPr>
                        <a:t>Phương</a:t>
                      </a:r>
                      <a:r>
                        <a:rPr lang="en-US" sz="1000" kern="100" dirty="0">
                          <a:effectLst/>
                        </a:rPr>
                        <a:t> </a:t>
                      </a:r>
                      <a:r>
                        <a:rPr lang="en-US" sz="1000" kern="100" dirty="0" err="1">
                          <a:effectLst/>
                        </a:rPr>
                        <a:t>Thức</a:t>
                      </a:r>
                      <a:r>
                        <a:rPr lang="en-US" sz="1000" kern="100" dirty="0">
                          <a:effectLst/>
                        </a:rPr>
                        <a:t> </a:t>
                      </a:r>
                      <a:endParaRPr lang="en-AI" sz="1000" kern="1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accent6">
                        <a:lumMod val="75000"/>
                      </a:schemeClr>
                    </a:solidFill>
                  </a:tcPr>
                </a:tc>
                <a:tc>
                  <a:txBody>
                    <a:bodyPr/>
                    <a:lstStyle/>
                    <a:p>
                      <a:pPr algn="ctr">
                        <a:lnSpc>
                          <a:spcPct val="115000"/>
                        </a:lnSpc>
                        <a:spcBef>
                          <a:spcPts val="600"/>
                        </a:spcBef>
                        <a:spcAft>
                          <a:spcPts val="1000"/>
                        </a:spcAft>
                      </a:pPr>
                      <a:r>
                        <a:rPr lang="en-US" sz="1000" kern="100" dirty="0" err="1">
                          <a:effectLst/>
                        </a:rPr>
                        <a:t>Mô</a:t>
                      </a:r>
                      <a:r>
                        <a:rPr lang="en-US" sz="1000" kern="100" dirty="0">
                          <a:effectLst/>
                        </a:rPr>
                        <a:t> </a:t>
                      </a:r>
                      <a:r>
                        <a:rPr lang="en-US" sz="1000" kern="100" dirty="0" err="1">
                          <a:effectLst/>
                        </a:rPr>
                        <a:t>tả</a:t>
                      </a:r>
                      <a:r>
                        <a:rPr lang="en-US" sz="1000" kern="100" dirty="0">
                          <a:effectLst/>
                        </a:rPr>
                        <a:t> </a:t>
                      </a:r>
                      <a:endParaRPr lang="en-AI" sz="1000" kern="1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accent6">
                        <a:lumMod val="75000"/>
                      </a:schemeClr>
                    </a:solidFill>
                  </a:tcPr>
                </a:tc>
                <a:extLst>
                  <a:ext uri="{0D108BD9-81ED-4DB2-BD59-A6C34878D82A}">
                    <a16:rowId xmlns:a16="http://schemas.microsoft.com/office/drawing/2014/main" val="284599540"/>
                  </a:ext>
                </a:extLst>
              </a:tr>
              <a:tr h="555885">
                <a:tc>
                  <a:txBody>
                    <a:bodyPr/>
                    <a:lstStyle/>
                    <a:p>
                      <a:pPr algn="l">
                        <a:lnSpc>
                          <a:spcPct val="115000"/>
                        </a:lnSpc>
                        <a:spcBef>
                          <a:spcPts val="600"/>
                        </a:spcBef>
                        <a:spcAft>
                          <a:spcPts val="600"/>
                        </a:spcAft>
                      </a:pPr>
                      <a:r>
                        <a:rPr lang="en-US" sz="1200" kern="100" dirty="0" err="1">
                          <a:solidFill>
                            <a:schemeClr val="tx1"/>
                          </a:solidFill>
                          <a:effectLst/>
                        </a:rPr>
                        <a:t>showWindow</a:t>
                      </a:r>
                      <a:r>
                        <a:rPr lang="en-US" sz="1200" kern="100" dirty="0">
                          <a:solidFill>
                            <a:schemeClr val="tx1"/>
                          </a:solidFill>
                          <a:effectLst/>
                        </a:rPr>
                        <a:t>(Form </a:t>
                      </a:r>
                      <a:r>
                        <a:rPr lang="en-US" sz="1200" kern="100" dirty="0" err="1">
                          <a:solidFill>
                            <a:schemeClr val="tx1"/>
                          </a:solidFill>
                          <a:effectLst/>
                        </a:rPr>
                        <a:t>openWin</a:t>
                      </a:r>
                      <a:r>
                        <a:rPr lang="en-US" sz="1200" kern="100" dirty="0">
                          <a:solidFill>
                            <a:schemeClr val="tx1"/>
                          </a:solidFill>
                          <a:effectLst/>
                        </a:rPr>
                        <a:t>, Form </a:t>
                      </a:r>
                      <a:r>
                        <a:rPr lang="en-US" sz="1200" kern="100" dirty="0" err="1">
                          <a:solidFill>
                            <a:schemeClr val="tx1"/>
                          </a:solidFill>
                          <a:effectLst/>
                        </a:rPr>
                        <a:t>closeWin</a:t>
                      </a:r>
                      <a:r>
                        <a:rPr lang="en-US" sz="1200" kern="100" dirty="0">
                          <a:solidFill>
                            <a:schemeClr val="tx1"/>
                          </a:solidFill>
                          <a:effectLst/>
                        </a:rPr>
                        <a:t>, Form MDI)</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Đóng</a:t>
                      </a:r>
                      <a:r>
                        <a:rPr lang="en-US" sz="1200" kern="100" dirty="0">
                          <a:solidFill>
                            <a:schemeClr val="tx1"/>
                          </a:solidFill>
                          <a:effectLst/>
                        </a:rPr>
                        <a:t> Form </a:t>
                      </a:r>
                      <a:r>
                        <a:rPr lang="en-US" sz="1200" kern="100" dirty="0" err="1">
                          <a:solidFill>
                            <a:schemeClr val="tx1"/>
                          </a:solidFill>
                          <a:effectLst/>
                        </a:rPr>
                        <a:t>cũ</a:t>
                      </a:r>
                      <a:r>
                        <a:rPr lang="en-US" sz="1200" kern="100" dirty="0">
                          <a:solidFill>
                            <a:schemeClr val="tx1"/>
                          </a:solidFill>
                          <a:effectLst/>
                        </a:rPr>
                        <a:t> (</a:t>
                      </a:r>
                      <a:r>
                        <a:rPr lang="en-US" sz="1200" kern="100" dirty="0" err="1">
                          <a:solidFill>
                            <a:schemeClr val="tx1"/>
                          </a:solidFill>
                          <a:effectLst/>
                        </a:rPr>
                        <a:t>closeWin</a:t>
                      </a:r>
                      <a:r>
                        <a:rPr lang="en-US" sz="1200" kern="100" dirty="0">
                          <a:solidFill>
                            <a:schemeClr val="tx1"/>
                          </a:solidFill>
                          <a:effectLst/>
                        </a:rPr>
                        <a:t>) -&gt;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một</a:t>
                      </a:r>
                      <a:r>
                        <a:rPr lang="en-US" sz="1200" kern="100" dirty="0">
                          <a:solidFill>
                            <a:schemeClr val="tx1"/>
                          </a:solidFill>
                          <a:effectLst/>
                        </a:rPr>
                        <a:t> Form </a:t>
                      </a:r>
                      <a:r>
                        <a:rPr lang="en-US" sz="1200" kern="100" dirty="0" err="1">
                          <a:solidFill>
                            <a:schemeClr val="tx1"/>
                          </a:solidFill>
                          <a:effectLst/>
                        </a:rPr>
                        <a:t>mới</a:t>
                      </a:r>
                      <a:r>
                        <a:rPr lang="en-US" sz="1200" kern="100" dirty="0">
                          <a:solidFill>
                            <a:schemeClr val="tx1"/>
                          </a:solidFill>
                          <a:effectLst/>
                        </a:rPr>
                        <a:t>(</a:t>
                      </a:r>
                      <a:r>
                        <a:rPr lang="en-US" sz="1200" kern="100" dirty="0" err="1">
                          <a:solidFill>
                            <a:schemeClr val="tx1"/>
                          </a:solidFill>
                          <a:effectLst/>
                        </a:rPr>
                        <a:t>openWin</a:t>
                      </a:r>
                      <a:r>
                        <a:rPr lang="en-US" sz="1200" kern="100" dirty="0">
                          <a:solidFill>
                            <a:schemeClr val="tx1"/>
                          </a:solidFill>
                          <a:effectLst/>
                        </a:rPr>
                        <a:t>) -&gt; Form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trong</a:t>
                      </a:r>
                      <a:r>
                        <a:rPr lang="en-US" sz="1200" kern="100" dirty="0">
                          <a:solidFill>
                            <a:schemeClr val="tx1"/>
                          </a:solidFill>
                          <a:effectLst/>
                        </a:rPr>
                        <a:t> </a:t>
                      </a:r>
                      <a:r>
                        <a:rPr lang="en-US" sz="1200" kern="100" dirty="0" err="1">
                          <a:solidFill>
                            <a:schemeClr val="tx1"/>
                          </a:solidFill>
                          <a:effectLst/>
                        </a:rPr>
                        <a:t>của</a:t>
                      </a:r>
                      <a:r>
                        <a:rPr lang="en-US" sz="1200" kern="100" dirty="0">
                          <a:solidFill>
                            <a:schemeClr val="tx1"/>
                          </a:solidFill>
                          <a:effectLst/>
                        </a:rPr>
                        <a:t> Form </a:t>
                      </a:r>
                      <a:r>
                        <a:rPr lang="en-US" sz="1200" kern="100" dirty="0" err="1">
                          <a:solidFill>
                            <a:schemeClr val="tx1"/>
                          </a:solidFill>
                          <a:effectLst/>
                        </a:rPr>
                        <a:t>chính</a:t>
                      </a:r>
                      <a:r>
                        <a:rPr lang="en-US" sz="1200" kern="100" dirty="0">
                          <a:solidFill>
                            <a:schemeClr val="tx1"/>
                          </a:solidFill>
                          <a:effectLst/>
                        </a:rPr>
                        <a:t> MDI </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2008412253"/>
                  </a:ext>
                </a:extLst>
              </a:tr>
              <a:tr h="573246">
                <a:tc>
                  <a:txBody>
                    <a:bodyPr/>
                    <a:lstStyle/>
                    <a:p>
                      <a:pPr algn="l">
                        <a:lnSpc>
                          <a:spcPct val="115000"/>
                        </a:lnSpc>
                        <a:spcBef>
                          <a:spcPts val="600"/>
                        </a:spcBef>
                        <a:spcAft>
                          <a:spcPts val="600"/>
                        </a:spcAft>
                      </a:pPr>
                      <a:r>
                        <a:rPr lang="en-US" sz="1200" kern="100" dirty="0" err="1">
                          <a:solidFill>
                            <a:schemeClr val="tx1"/>
                          </a:solidFill>
                          <a:effectLst/>
                        </a:rPr>
                        <a:t>showMessage</a:t>
                      </a:r>
                      <a:r>
                        <a:rPr lang="en-US" sz="1200" kern="100" dirty="0">
                          <a:solidFill>
                            <a:schemeClr val="tx1"/>
                          </a:solidFill>
                          <a:effectLst/>
                        </a:rPr>
                        <a:t>(string msg, string type)</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hộp</a:t>
                      </a:r>
                      <a:r>
                        <a:rPr lang="en-US" sz="1200" kern="100" dirty="0">
                          <a:solidFill>
                            <a:schemeClr val="tx1"/>
                          </a:solidFill>
                          <a:effectLst/>
                        </a:rPr>
                        <a:t> </a:t>
                      </a:r>
                      <a:r>
                        <a:rPr lang="en-US" sz="1200" kern="100" dirty="0" err="1">
                          <a:solidFill>
                            <a:schemeClr val="tx1"/>
                          </a:solidFill>
                          <a:effectLst/>
                        </a:rPr>
                        <a:t>thoại</a:t>
                      </a:r>
                      <a:r>
                        <a:rPr lang="en-US" sz="1200" kern="100" dirty="0">
                          <a:solidFill>
                            <a:schemeClr val="tx1"/>
                          </a:solidFill>
                          <a:effectLst/>
                        </a:rPr>
                        <a:t> </a:t>
                      </a:r>
                      <a:r>
                        <a:rPr lang="en-US" sz="1200" kern="100" dirty="0" err="1">
                          <a:solidFill>
                            <a:schemeClr val="tx1"/>
                          </a:solidFill>
                          <a:effectLst/>
                        </a:rPr>
                        <a:t>thông</a:t>
                      </a:r>
                      <a:r>
                        <a:rPr lang="en-US" sz="1200" kern="100" dirty="0">
                          <a:solidFill>
                            <a:schemeClr val="tx1"/>
                          </a:solidFill>
                          <a:effectLst/>
                        </a:rPr>
                        <a:t> </a:t>
                      </a:r>
                      <a:r>
                        <a:rPr lang="en-US" sz="1200" kern="100" dirty="0" err="1">
                          <a:solidFill>
                            <a:schemeClr val="tx1"/>
                          </a:solidFill>
                          <a:effectLst/>
                        </a:rPr>
                        <a:t>báo</a:t>
                      </a:r>
                      <a:r>
                        <a:rPr lang="en-US" sz="1200" kern="100" dirty="0">
                          <a:solidFill>
                            <a:schemeClr val="tx1"/>
                          </a:solidFill>
                          <a:effectLst/>
                        </a:rPr>
                        <a:t> </a:t>
                      </a:r>
                      <a:r>
                        <a:rPr lang="en-US" sz="1200" kern="100" dirty="0" err="1">
                          <a:solidFill>
                            <a:schemeClr val="tx1"/>
                          </a:solidFill>
                          <a:effectLst/>
                        </a:rPr>
                        <a:t>cho</a:t>
                      </a:r>
                      <a:r>
                        <a:rPr lang="en-US" sz="1200" kern="100" dirty="0">
                          <a:solidFill>
                            <a:schemeClr val="tx1"/>
                          </a:solidFill>
                          <a:effectLst/>
                        </a:rPr>
                        <a:t> </a:t>
                      </a:r>
                      <a:r>
                        <a:rPr lang="en-US" sz="1200" kern="100" dirty="0" err="1">
                          <a:solidFill>
                            <a:schemeClr val="tx1"/>
                          </a:solidFill>
                          <a:effectLst/>
                        </a:rPr>
                        <a:t>người</a:t>
                      </a:r>
                      <a:r>
                        <a:rPr lang="en-US" sz="1200" kern="100" dirty="0">
                          <a:solidFill>
                            <a:schemeClr val="tx1"/>
                          </a:solidFill>
                          <a:effectLst/>
                        </a:rPr>
                        <a:t> dung </a:t>
                      </a:r>
                      <a:r>
                        <a:rPr lang="en-US" sz="1200" kern="100" dirty="0" err="1">
                          <a:solidFill>
                            <a:schemeClr val="tx1"/>
                          </a:solidFill>
                          <a:effectLst/>
                        </a:rPr>
                        <a:t>Nội</a:t>
                      </a:r>
                      <a:r>
                        <a:rPr lang="en-US" sz="1200" kern="100" dirty="0">
                          <a:solidFill>
                            <a:schemeClr val="tx1"/>
                          </a:solidFill>
                          <a:effectLst/>
                        </a:rPr>
                        <a:t> dung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msg.Loại</a:t>
                      </a:r>
                      <a:r>
                        <a:rPr lang="en-US" sz="1200" kern="100" dirty="0">
                          <a:solidFill>
                            <a:schemeClr val="tx1"/>
                          </a:solidFill>
                          <a:effectLst/>
                        </a:rPr>
                        <a:t> </a:t>
                      </a:r>
                      <a:r>
                        <a:rPr lang="en-US" sz="1200" kern="100" dirty="0" err="1">
                          <a:solidFill>
                            <a:schemeClr val="tx1"/>
                          </a:solidFill>
                          <a:effectLst/>
                        </a:rPr>
                        <a:t>MessageBox</a:t>
                      </a:r>
                      <a:r>
                        <a:rPr lang="en-US" sz="1200" kern="100" dirty="0">
                          <a:solidFill>
                            <a:schemeClr val="tx1"/>
                          </a:solidFill>
                          <a:effectLst/>
                        </a:rPr>
                        <a:t>: type bao </a:t>
                      </a:r>
                      <a:r>
                        <a:rPr lang="en-US" sz="1200" kern="100" dirty="0" err="1">
                          <a:solidFill>
                            <a:schemeClr val="tx1"/>
                          </a:solidFill>
                          <a:effectLst/>
                        </a:rPr>
                        <a:t>gồm</a:t>
                      </a:r>
                      <a:r>
                        <a:rPr lang="en-US" sz="1200" kern="100" dirty="0">
                          <a:solidFill>
                            <a:schemeClr val="tx1"/>
                          </a:solidFill>
                          <a:effectLst/>
                        </a:rPr>
                        <a:t> (“</a:t>
                      </a:r>
                      <a:r>
                        <a:rPr lang="en-US" sz="1200" kern="100" dirty="0" err="1">
                          <a:solidFill>
                            <a:schemeClr val="tx1"/>
                          </a:solidFill>
                          <a:effectLst/>
                        </a:rPr>
                        <a:t>error”,”success”,”warning</a:t>
                      </a:r>
                      <a:r>
                        <a:rPr lang="en-US" sz="1200" kern="100" dirty="0">
                          <a:solidFill>
                            <a:schemeClr val="tx1"/>
                          </a:solidFill>
                          <a:effectLst/>
                        </a:rPr>
                        <a:t>” )</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320567912"/>
                  </a:ext>
                </a:extLst>
              </a:tr>
              <a:tr h="464779">
                <a:tc>
                  <a:txBody>
                    <a:bodyPr/>
                    <a:lstStyle/>
                    <a:p>
                      <a:pPr algn="l">
                        <a:lnSpc>
                          <a:spcPct val="115000"/>
                        </a:lnSpc>
                        <a:spcBef>
                          <a:spcPts val="600"/>
                        </a:spcBef>
                        <a:spcAft>
                          <a:spcPts val="600"/>
                        </a:spcAft>
                      </a:pPr>
                      <a:r>
                        <a:rPr lang="en-US" sz="1200" kern="100">
                          <a:solidFill>
                            <a:schemeClr val="tx1"/>
                          </a:solidFill>
                          <a:effectLst/>
                        </a:rPr>
                        <a:t>resetEnable(Panel p)</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a:solidFill>
                            <a:schemeClr val="tx1"/>
                          </a:solidFill>
                          <a:effectLst/>
                        </a:rPr>
                        <a:t>Xóa tất cả giá trị và Enable của các component(textbox, editbox, radiobutton,..) chứa trong Panel p </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3485966529"/>
                  </a:ext>
                </a:extLst>
              </a:tr>
              <a:tr h="464779">
                <a:tc>
                  <a:txBody>
                    <a:bodyPr/>
                    <a:lstStyle/>
                    <a:p>
                      <a:pPr algn="l">
                        <a:lnSpc>
                          <a:spcPct val="115000"/>
                        </a:lnSpc>
                        <a:spcBef>
                          <a:spcPts val="600"/>
                        </a:spcBef>
                        <a:spcAft>
                          <a:spcPts val="600"/>
                        </a:spcAft>
                      </a:pPr>
                      <a:r>
                        <a:rPr lang="en-US" sz="1200" kern="100">
                          <a:solidFill>
                            <a:schemeClr val="tx1"/>
                          </a:solidFill>
                          <a:effectLst/>
                        </a:rPr>
                        <a:t>resetDisable(Panel p)</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Xóa</a:t>
                      </a:r>
                      <a:r>
                        <a:rPr lang="en-US" sz="1200" kern="100" dirty="0">
                          <a:solidFill>
                            <a:schemeClr val="tx1"/>
                          </a:solidFill>
                          <a:effectLst/>
                        </a:rPr>
                        <a:t> </a:t>
                      </a:r>
                      <a:r>
                        <a:rPr lang="en-US" sz="1200" kern="100" dirty="0" err="1">
                          <a:solidFill>
                            <a:schemeClr val="tx1"/>
                          </a:solidFill>
                          <a:effectLst/>
                        </a:rPr>
                        <a:t>tất</a:t>
                      </a:r>
                      <a:r>
                        <a:rPr lang="en-US" sz="1200" kern="100" dirty="0">
                          <a:solidFill>
                            <a:schemeClr val="tx1"/>
                          </a:solidFill>
                          <a:effectLst/>
                        </a:rPr>
                        <a:t> </a:t>
                      </a:r>
                      <a:r>
                        <a:rPr lang="en-US" sz="1200" kern="100" dirty="0" err="1">
                          <a:solidFill>
                            <a:schemeClr val="tx1"/>
                          </a:solidFill>
                          <a:effectLst/>
                        </a:rPr>
                        <a:t>cả</a:t>
                      </a:r>
                      <a:r>
                        <a:rPr lang="en-US" sz="1200" kern="100" dirty="0">
                          <a:solidFill>
                            <a:schemeClr val="tx1"/>
                          </a:solidFill>
                          <a:effectLst/>
                        </a:rPr>
                        <a:t> </a:t>
                      </a:r>
                      <a:r>
                        <a:rPr lang="en-US" sz="1200" kern="100" dirty="0" err="1">
                          <a:solidFill>
                            <a:schemeClr val="tx1"/>
                          </a:solidFill>
                          <a:effectLst/>
                        </a:rPr>
                        <a:t>giá</a:t>
                      </a:r>
                      <a:r>
                        <a:rPr lang="en-US" sz="1200" kern="100" dirty="0">
                          <a:solidFill>
                            <a:schemeClr val="tx1"/>
                          </a:solidFill>
                          <a:effectLst/>
                        </a:rPr>
                        <a:t> </a:t>
                      </a:r>
                      <a:r>
                        <a:rPr lang="en-US" sz="1200" kern="100" dirty="0" err="1">
                          <a:solidFill>
                            <a:schemeClr val="tx1"/>
                          </a:solidFill>
                          <a:effectLst/>
                        </a:rPr>
                        <a:t>trị</a:t>
                      </a:r>
                      <a:r>
                        <a:rPr lang="en-US" sz="1200" kern="100" dirty="0">
                          <a:solidFill>
                            <a:schemeClr val="tx1"/>
                          </a:solidFill>
                          <a:effectLst/>
                        </a:rPr>
                        <a:t> </a:t>
                      </a:r>
                      <a:r>
                        <a:rPr lang="en-US" sz="1200" kern="100" dirty="0" err="1">
                          <a:solidFill>
                            <a:schemeClr val="tx1"/>
                          </a:solidFill>
                          <a:effectLst/>
                        </a:rPr>
                        <a:t>và</a:t>
                      </a:r>
                      <a:r>
                        <a:rPr lang="en-US" sz="1200" kern="100" dirty="0">
                          <a:solidFill>
                            <a:schemeClr val="tx1"/>
                          </a:solidFill>
                          <a:effectLst/>
                        </a:rPr>
                        <a:t> Disable </a:t>
                      </a:r>
                      <a:r>
                        <a:rPr lang="en-US" sz="1200" kern="100" dirty="0" err="1">
                          <a:solidFill>
                            <a:schemeClr val="tx1"/>
                          </a:solidFill>
                          <a:effectLst/>
                        </a:rPr>
                        <a:t>của</a:t>
                      </a:r>
                      <a:r>
                        <a:rPr lang="en-US" sz="1200" kern="100" dirty="0">
                          <a:solidFill>
                            <a:schemeClr val="tx1"/>
                          </a:solidFill>
                          <a:effectLst/>
                        </a:rPr>
                        <a:t> </a:t>
                      </a:r>
                      <a:r>
                        <a:rPr lang="en-US" sz="1200" kern="100" dirty="0" err="1">
                          <a:solidFill>
                            <a:schemeClr val="tx1"/>
                          </a:solidFill>
                          <a:effectLst/>
                        </a:rPr>
                        <a:t>các</a:t>
                      </a:r>
                      <a:r>
                        <a:rPr lang="en-US" sz="1200" kern="100" dirty="0">
                          <a:solidFill>
                            <a:schemeClr val="tx1"/>
                          </a:solidFill>
                          <a:effectLst/>
                        </a:rPr>
                        <a:t> component(textbox, </a:t>
                      </a:r>
                      <a:r>
                        <a:rPr lang="en-US" sz="1200" kern="100" dirty="0" err="1">
                          <a:solidFill>
                            <a:schemeClr val="tx1"/>
                          </a:solidFill>
                          <a:effectLst/>
                        </a:rPr>
                        <a:t>editbox</a:t>
                      </a:r>
                      <a:r>
                        <a:rPr lang="en-US" sz="1200" kern="100" dirty="0">
                          <a:solidFill>
                            <a:schemeClr val="tx1"/>
                          </a:solidFill>
                          <a:effectLst/>
                        </a:rPr>
                        <a:t>, </a:t>
                      </a:r>
                      <a:r>
                        <a:rPr lang="en-US" sz="1200" kern="100" dirty="0" err="1">
                          <a:solidFill>
                            <a:schemeClr val="tx1"/>
                          </a:solidFill>
                          <a:effectLst/>
                        </a:rPr>
                        <a:t>radiobutton</a:t>
                      </a:r>
                      <a:r>
                        <a:rPr lang="en-US" sz="1200" kern="100" dirty="0">
                          <a:solidFill>
                            <a:schemeClr val="tx1"/>
                          </a:solidFill>
                          <a:effectLst/>
                        </a:rPr>
                        <a:t>,..) </a:t>
                      </a:r>
                      <a:r>
                        <a:rPr lang="en-US" sz="1200" kern="100" dirty="0" err="1">
                          <a:solidFill>
                            <a:schemeClr val="tx1"/>
                          </a:solidFill>
                          <a:effectLst/>
                        </a:rPr>
                        <a:t>chứa</a:t>
                      </a:r>
                      <a:r>
                        <a:rPr lang="en-US" sz="1200" kern="100" dirty="0">
                          <a:solidFill>
                            <a:schemeClr val="tx1"/>
                          </a:solidFill>
                          <a:effectLst/>
                        </a:rPr>
                        <a:t> </a:t>
                      </a:r>
                      <a:r>
                        <a:rPr lang="en-US" sz="1200" kern="100" dirty="0" err="1">
                          <a:solidFill>
                            <a:schemeClr val="tx1"/>
                          </a:solidFill>
                          <a:effectLst/>
                        </a:rPr>
                        <a:t>trong</a:t>
                      </a:r>
                      <a:r>
                        <a:rPr lang="en-US" sz="1200" kern="100" dirty="0">
                          <a:solidFill>
                            <a:schemeClr val="tx1"/>
                          </a:solidFill>
                          <a:effectLst/>
                        </a:rPr>
                        <a:t> Panel p</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2506720207"/>
                  </a:ext>
                </a:extLst>
              </a:tr>
            </a:tbl>
          </a:graphicData>
        </a:graphic>
      </p:graphicFrame>
    </p:spTree>
    <p:extLst>
      <p:ext uri="{BB962C8B-B14F-4D97-AF65-F5344CB8AC3E}">
        <p14:creationId xmlns:p14="http://schemas.microsoft.com/office/powerpoint/2010/main" val="189456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Main Project</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giao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diện</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235077" y="2607627"/>
            <a:ext cx="3369258" cy="1477328"/>
          </a:xfrm>
          <a:prstGeom prst="rect">
            <a:avLst/>
          </a:prstGeom>
          <a:noFill/>
        </p:spPr>
        <p:txBody>
          <a:bodyPr wrap="square">
            <a:spAutoFit/>
          </a:bodyPr>
          <a:lstStyle/>
          <a:p>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Đây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những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màn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cần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quản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cả</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tin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bệnh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nhân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sau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xét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nghiệm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a:p>
            <a:endParaRPr lang="en-AI" dirty="0"/>
          </a:p>
        </p:txBody>
      </p:sp>
      <p:pic>
        <p:nvPicPr>
          <p:cNvPr id="4" name="Picture 3" descr="A diagram of a company&#10;&#10;Description automatically generated">
            <a:extLst>
              <a:ext uri="{FF2B5EF4-FFF2-40B4-BE49-F238E27FC236}">
                <a16:creationId xmlns:a16="http://schemas.microsoft.com/office/drawing/2014/main" id="{5FBF42BF-8EF5-6C50-5E86-E5E9AF39D3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7069" y="917714"/>
            <a:ext cx="4686144" cy="5367676"/>
          </a:xfrm>
          <a:prstGeom prst="rect">
            <a:avLst/>
          </a:prstGeom>
          <a:noFill/>
          <a:ln>
            <a:noFill/>
          </a:ln>
        </p:spPr>
      </p:pic>
    </p:spTree>
    <p:extLst>
      <p:ext uri="{BB962C8B-B14F-4D97-AF65-F5344CB8AC3E}">
        <p14:creationId xmlns:p14="http://schemas.microsoft.com/office/powerpoint/2010/main" val="334603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Main Project</a:t>
            </a:r>
            <a:br>
              <a:rPr lang="en-US" altLang="en-US" dirty="0"/>
            </a:br>
            <a:endParaRPr lang="en-US" dirty="0"/>
          </a:p>
        </p:txBody>
      </p:sp>
      <p:sp>
        <p:nvSpPr>
          <p:cNvPr id="6" name="TextBox 5">
            <a:extLst>
              <a:ext uri="{FF2B5EF4-FFF2-40B4-BE49-F238E27FC236}">
                <a16:creationId xmlns:a16="http://schemas.microsoft.com/office/drawing/2014/main" id="{21B7D5D7-D978-A658-57FA-8F090546E41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giao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diện</a:t>
            </a:r>
            <a:endParaRPr lang="en-AI" dirty="0"/>
          </a:p>
        </p:txBody>
      </p:sp>
      <p:sp>
        <p:nvSpPr>
          <p:cNvPr id="8" name="TextBox 7">
            <a:extLst>
              <a:ext uri="{FF2B5EF4-FFF2-40B4-BE49-F238E27FC236}">
                <a16:creationId xmlns:a16="http://schemas.microsoft.com/office/drawing/2014/main" id="{32C279B4-284F-AEB8-BD62-188E54511689}"/>
              </a:ext>
            </a:extLst>
          </p:cNvPr>
          <p:cNvSpPr txBox="1"/>
          <p:nvPr/>
        </p:nvSpPr>
        <p:spPr>
          <a:xfrm>
            <a:off x="235077" y="1448688"/>
            <a:ext cx="8456162" cy="2215991"/>
          </a:xfrm>
          <a:prstGeom prst="rect">
            <a:avLst/>
          </a:prstGeom>
          <a:noFill/>
        </p:spPr>
        <p:txBody>
          <a:bodyPr wrap="square">
            <a:spAutoFit/>
          </a:bodyPr>
          <a:lstStyle/>
          <a:p>
            <a:pPr>
              <a:spcBef>
                <a:spcPts val="600"/>
              </a:spcBef>
              <a:spcAft>
                <a:spcPts val="600"/>
              </a:spcAft>
            </a:pPr>
            <a:r>
              <a:rPr lang="vi-VN" sz="1800" kern="100" dirty="0">
                <a:effectLst/>
                <a:ea typeface="Calibri" panose="020F0502020204030204" pitchFamily="34" charset="0"/>
                <a:cs typeface="Angsana New" panose="02020603050405020304" pitchFamily="18" charset="-34"/>
              </a:rPr>
              <a:t>Thiết kế giao diện một cách hợp lý, chúng ta có thể tái sử dụng các tính năng chung đã được xây dựng từ trước, giảm thiểu việc tạo mới những phần giống nhau. Một số điểm lợi thế của việc kế thừa. </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Tái sử dụng mã nguồn</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Tính nhất quán và đồng nhất</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Dễ dàng mở rộng và sửa đổi</a:t>
            </a:r>
          </a:p>
        </p:txBody>
      </p:sp>
    </p:spTree>
    <p:extLst>
      <p:ext uri="{BB962C8B-B14F-4D97-AF65-F5344CB8AC3E}">
        <p14:creationId xmlns:p14="http://schemas.microsoft.com/office/powerpoint/2010/main" val="3454187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Các</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hình</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cơ</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sở</a:t>
            </a:r>
            <a:br>
              <a:rPr lang="en-AI" dirty="0"/>
            </a:br>
            <a:br>
              <a:rPr lang="en-US" altLang="en-US" dirty="0"/>
            </a:br>
            <a:endParaRPr lang="en-US" dirty="0"/>
          </a:p>
        </p:txBody>
      </p:sp>
      <p:pic>
        <p:nvPicPr>
          <p:cNvPr id="4" name="Picture 3" descr="A screenshot of a computer&#10;&#10;Description automatically generated">
            <a:extLst>
              <a:ext uri="{FF2B5EF4-FFF2-40B4-BE49-F238E27FC236}">
                <a16:creationId xmlns:a16="http://schemas.microsoft.com/office/drawing/2014/main" id="{B65DFA15-11EC-CD3F-7915-BAF3C13B44F7}"/>
              </a:ext>
            </a:extLst>
          </p:cNvPr>
          <p:cNvPicPr>
            <a:picLocks noChangeAspect="1"/>
          </p:cNvPicPr>
          <p:nvPr/>
        </p:nvPicPr>
        <p:blipFill>
          <a:blip r:embed="rId3"/>
          <a:stretch>
            <a:fillRect/>
          </a:stretch>
        </p:blipFill>
        <p:spPr>
          <a:xfrm>
            <a:off x="4559100" y="1359481"/>
            <a:ext cx="4442459" cy="249326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D9C0CC4-7796-8332-D098-8683DCBE6AC3}"/>
              </a:ext>
            </a:extLst>
          </p:cNvPr>
          <p:cNvPicPr>
            <a:picLocks noChangeAspect="1"/>
          </p:cNvPicPr>
          <p:nvPr/>
        </p:nvPicPr>
        <p:blipFill>
          <a:blip r:embed="rId4"/>
          <a:stretch>
            <a:fillRect/>
          </a:stretch>
        </p:blipFill>
        <p:spPr>
          <a:xfrm>
            <a:off x="396366" y="1359481"/>
            <a:ext cx="3992065" cy="2493260"/>
          </a:xfrm>
          <a:prstGeom prst="rect">
            <a:avLst/>
          </a:prstGeom>
        </p:spPr>
      </p:pic>
      <p:sp>
        <p:nvSpPr>
          <p:cNvPr id="8" name="TextBox 7">
            <a:extLst>
              <a:ext uri="{FF2B5EF4-FFF2-40B4-BE49-F238E27FC236}">
                <a16:creationId xmlns:a16="http://schemas.microsoft.com/office/drawing/2014/main" id="{EB51CBD7-1C65-D838-5371-6ACC9090625C}"/>
              </a:ext>
            </a:extLst>
          </p:cNvPr>
          <p:cNvSpPr txBox="1"/>
          <p:nvPr/>
        </p:nvSpPr>
        <p:spPr>
          <a:xfrm>
            <a:off x="396366" y="4477771"/>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Tất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tạo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đề</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thừa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lại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sở</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này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đảm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bảo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sự</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nhất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toàn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bộ</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chương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a:t>
            </a:r>
          </a:p>
        </p:txBody>
      </p:sp>
    </p:spTree>
    <p:extLst>
      <p:ext uri="{BB962C8B-B14F-4D97-AF65-F5344CB8AC3E}">
        <p14:creationId xmlns:p14="http://schemas.microsoft.com/office/powerpoint/2010/main" val="26919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SettingScreen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301842" y="5475582"/>
            <a:ext cx="8842158" cy="1077218"/>
          </a:xfrm>
          <a:prstGeom prst="rect">
            <a:avLst/>
          </a:prstGeom>
          <a:noFill/>
        </p:spPr>
        <p:txBody>
          <a:bodyPr wrap="square">
            <a:spAutoFit/>
          </a:bodyPr>
          <a:lstStyle/>
          <a:p>
            <a:pPr>
              <a:spcBef>
                <a:spcPts val="600"/>
              </a:spcBef>
              <a:spcAft>
                <a:spcPts val="600"/>
              </a:spcAft>
            </a:pPr>
            <a:r>
              <a:rPr lang="en-US" sz="1800" kern="100" dirty="0">
                <a:effectLst/>
                <a:ea typeface="Calibri" panose="020F0502020204030204" pitchFamily="34" charset="0"/>
                <a:cs typeface="Angsana New" panose="02020603050405020304" pitchFamily="18" charset="-34"/>
              </a:rPr>
              <a:t>Giao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phép</a:t>
            </a:r>
            <a:r>
              <a:rPr lang="en-US" sz="1800" kern="100" dirty="0">
                <a:effectLst/>
                <a:ea typeface="Calibri" panose="020F0502020204030204" pitchFamily="34" charset="0"/>
                <a:cs typeface="Angsana New" panose="02020603050405020304" pitchFamily="18" charset="-34"/>
              </a:rPr>
              <a:t> Admin </a:t>
            </a:r>
            <a:r>
              <a:rPr lang="en-US" sz="1800" kern="100" dirty="0" err="1">
                <a:effectLst/>
                <a:ea typeface="Calibri" panose="020F0502020204030204" pitchFamily="34" charset="0"/>
                <a:cs typeface="Angsana New" panose="02020603050405020304" pitchFamily="18" charset="-34"/>
              </a:rPr>
              <a:t>cấu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liên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nối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dựa</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vào</a:t>
            </a:r>
            <a:r>
              <a:rPr lang="en-US" kern="100" dirty="0">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sau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setting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pic>
        <p:nvPicPr>
          <p:cNvPr id="6" name="Picture 5">
            <a:extLst>
              <a:ext uri="{FF2B5EF4-FFF2-40B4-BE49-F238E27FC236}">
                <a16:creationId xmlns:a16="http://schemas.microsoft.com/office/drawing/2014/main" id="{2CA83997-0384-0687-E7AF-603A8178A30D}"/>
              </a:ext>
            </a:extLst>
          </p:cNvPr>
          <p:cNvPicPr>
            <a:picLocks noChangeAspect="1"/>
          </p:cNvPicPr>
          <p:nvPr/>
        </p:nvPicPr>
        <p:blipFill>
          <a:blip r:embed="rId3"/>
          <a:stretch>
            <a:fillRect/>
          </a:stretch>
        </p:blipFill>
        <p:spPr>
          <a:xfrm>
            <a:off x="462091" y="1033242"/>
            <a:ext cx="8131493" cy="4349501"/>
          </a:xfrm>
          <a:prstGeom prst="rect">
            <a:avLst/>
          </a:prstGeom>
        </p:spPr>
      </p:pic>
      <p:sp>
        <p:nvSpPr>
          <p:cNvPr id="9" name="Callout: Line 8">
            <a:extLst>
              <a:ext uri="{FF2B5EF4-FFF2-40B4-BE49-F238E27FC236}">
                <a16:creationId xmlns:a16="http://schemas.microsoft.com/office/drawing/2014/main" id="{94AECA28-6510-2B5F-EA2D-E1B3178D2611}"/>
              </a:ext>
            </a:extLst>
          </p:cNvPr>
          <p:cNvSpPr/>
          <p:nvPr/>
        </p:nvSpPr>
        <p:spPr>
          <a:xfrm>
            <a:off x="2232734" y="1975987"/>
            <a:ext cx="2104008" cy="363984"/>
          </a:xfrm>
          <a:prstGeom prst="borderCallout1">
            <a:avLst>
              <a:gd name="adj1" fmla="val 50457"/>
              <a:gd name="adj2" fmla="val 64"/>
              <a:gd name="adj3" fmla="val 105183"/>
              <a:gd name="adj4" fmla="val -22721"/>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00" dirty="0" err="1">
                <a:solidFill>
                  <a:srgbClr val="FF0000"/>
                </a:solidFill>
                <a:ea typeface="Calibri" panose="020F0502020204030204" pitchFamily="34" charset="0"/>
                <a:cs typeface="Angsana New" panose="02020603050405020304" pitchFamily="18" charset="-34"/>
              </a:rPr>
              <a:t>địa</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chỉ</a:t>
            </a:r>
            <a:r>
              <a:rPr lang="en-US" sz="1400" kern="100" dirty="0">
                <a:solidFill>
                  <a:srgbClr val="FF0000"/>
                </a:solidFill>
                <a:ea typeface="Calibri" panose="020F0502020204030204" pitchFamily="34" charset="0"/>
                <a:cs typeface="Angsana New" panose="02020603050405020304" pitchFamily="18" charset="-34"/>
              </a:rPr>
              <a:t> IP, Port </a:t>
            </a:r>
            <a:r>
              <a:rPr lang="en-US" sz="1400" kern="100" dirty="0" err="1">
                <a:solidFill>
                  <a:srgbClr val="FF0000"/>
                </a:solidFill>
                <a:ea typeface="Calibri" panose="020F0502020204030204" pitchFamily="34" charset="0"/>
                <a:cs typeface="Angsana New" panose="02020603050405020304" pitchFamily="18" charset="-34"/>
              </a:rPr>
              <a:t>của</a:t>
            </a:r>
            <a:r>
              <a:rPr lang="en-US" sz="1400" kern="100" dirty="0">
                <a:solidFill>
                  <a:srgbClr val="FF0000"/>
                </a:solidFill>
                <a:ea typeface="Calibri" panose="020F0502020204030204" pitchFamily="34" charset="0"/>
                <a:cs typeface="Angsana New" panose="02020603050405020304" pitchFamily="18" charset="-34"/>
              </a:rPr>
              <a:t> Server</a:t>
            </a:r>
            <a:endParaRPr lang="en-AI" sz="1400" dirty="0">
              <a:solidFill>
                <a:srgbClr val="FF0000"/>
              </a:solidFill>
            </a:endParaRPr>
          </a:p>
        </p:txBody>
      </p:sp>
      <p:sp>
        <p:nvSpPr>
          <p:cNvPr id="10" name="Callout: Line 9">
            <a:extLst>
              <a:ext uri="{FF2B5EF4-FFF2-40B4-BE49-F238E27FC236}">
                <a16:creationId xmlns:a16="http://schemas.microsoft.com/office/drawing/2014/main" id="{88061E75-6F40-C2C1-6278-BE20ADBD5F53}"/>
              </a:ext>
            </a:extLst>
          </p:cNvPr>
          <p:cNvSpPr/>
          <p:nvPr/>
        </p:nvSpPr>
        <p:spPr>
          <a:xfrm>
            <a:off x="2232734" y="2578616"/>
            <a:ext cx="2104008" cy="363984"/>
          </a:xfrm>
          <a:prstGeom prst="borderCallout1">
            <a:avLst>
              <a:gd name="adj1" fmla="val 50457"/>
              <a:gd name="adj2" fmla="val 64"/>
              <a:gd name="adj3" fmla="val -2134"/>
              <a:gd name="adj4" fmla="val -23566"/>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00" dirty="0" err="1">
                <a:solidFill>
                  <a:srgbClr val="FF0000"/>
                </a:solidFill>
                <a:ea typeface="Calibri" panose="020F0502020204030204" pitchFamily="34" charset="0"/>
                <a:cs typeface="Angsana New" panose="02020603050405020304" pitchFamily="18" charset="-34"/>
              </a:rPr>
              <a:t>tên</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của</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cơ</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sở</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dữ</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liệu</a:t>
            </a:r>
            <a:endParaRPr lang="en-AI" sz="1400" dirty="0">
              <a:solidFill>
                <a:srgbClr val="FF0000"/>
              </a:solidFill>
            </a:endParaRPr>
          </a:p>
        </p:txBody>
      </p:sp>
      <p:sp>
        <p:nvSpPr>
          <p:cNvPr id="11" name="Callout: Line 10">
            <a:extLst>
              <a:ext uri="{FF2B5EF4-FFF2-40B4-BE49-F238E27FC236}">
                <a16:creationId xmlns:a16="http://schemas.microsoft.com/office/drawing/2014/main" id="{632570B7-EB2B-9E24-4A73-BCBF13D6F401}"/>
              </a:ext>
            </a:extLst>
          </p:cNvPr>
          <p:cNvSpPr/>
          <p:nvPr/>
        </p:nvSpPr>
        <p:spPr>
          <a:xfrm>
            <a:off x="2232734" y="3235675"/>
            <a:ext cx="2104008" cy="363984"/>
          </a:xfrm>
          <a:prstGeom prst="borderCallout1">
            <a:avLst>
              <a:gd name="adj1" fmla="val 50457"/>
              <a:gd name="adj2" fmla="val 64"/>
              <a:gd name="adj3" fmla="val -114329"/>
              <a:gd name="adj4" fmla="val -2187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00" dirty="0" err="1">
                <a:solidFill>
                  <a:srgbClr val="FF0000"/>
                </a:solidFill>
                <a:ea typeface="Calibri" panose="020F0502020204030204" pitchFamily="34" charset="0"/>
                <a:cs typeface="Angsana New" panose="02020603050405020304" pitchFamily="18" charset="-34"/>
              </a:rPr>
              <a:t>tài</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khoản</a:t>
            </a:r>
            <a:endParaRPr lang="en-AI" sz="1400" dirty="0">
              <a:solidFill>
                <a:srgbClr val="FF0000"/>
              </a:solidFill>
            </a:endParaRPr>
          </a:p>
        </p:txBody>
      </p:sp>
      <p:sp>
        <p:nvSpPr>
          <p:cNvPr id="12" name="Callout: Line 11">
            <a:extLst>
              <a:ext uri="{FF2B5EF4-FFF2-40B4-BE49-F238E27FC236}">
                <a16:creationId xmlns:a16="http://schemas.microsoft.com/office/drawing/2014/main" id="{EE4AC4A2-7A5C-2C27-361A-F1CA46E2808B}"/>
              </a:ext>
            </a:extLst>
          </p:cNvPr>
          <p:cNvSpPr/>
          <p:nvPr/>
        </p:nvSpPr>
        <p:spPr>
          <a:xfrm>
            <a:off x="2232734" y="3892734"/>
            <a:ext cx="2104008" cy="363984"/>
          </a:xfrm>
          <a:prstGeom prst="borderCallout1">
            <a:avLst>
              <a:gd name="adj1" fmla="val 50457"/>
              <a:gd name="adj2" fmla="val 64"/>
              <a:gd name="adj3" fmla="val -243598"/>
              <a:gd name="adj4" fmla="val -23143"/>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00" dirty="0" err="1">
                <a:solidFill>
                  <a:srgbClr val="FF0000"/>
                </a:solidFill>
                <a:ea typeface="Calibri" panose="020F0502020204030204" pitchFamily="34" charset="0"/>
                <a:cs typeface="Angsana New" panose="02020603050405020304" pitchFamily="18" charset="-34"/>
              </a:rPr>
              <a:t>mật</a:t>
            </a:r>
            <a:r>
              <a:rPr lang="en-US" sz="1400" kern="100" dirty="0">
                <a:solidFill>
                  <a:srgbClr val="FF0000"/>
                </a:solidFill>
                <a:ea typeface="Calibri" panose="020F0502020204030204" pitchFamily="34" charset="0"/>
                <a:cs typeface="Angsana New" panose="02020603050405020304" pitchFamily="18" charset="-34"/>
              </a:rPr>
              <a:t> </a:t>
            </a:r>
            <a:r>
              <a:rPr lang="en-US" sz="1400" kern="100" dirty="0" err="1">
                <a:solidFill>
                  <a:srgbClr val="FF0000"/>
                </a:solidFill>
                <a:ea typeface="Calibri" panose="020F0502020204030204" pitchFamily="34" charset="0"/>
                <a:cs typeface="Angsana New" panose="02020603050405020304" pitchFamily="18" charset="-34"/>
              </a:rPr>
              <a:t>khẩu</a:t>
            </a:r>
            <a:endParaRPr lang="en-AI" sz="1400" dirty="0">
              <a:solidFill>
                <a:srgbClr val="FF0000"/>
              </a:solidFill>
            </a:endParaRPr>
          </a:p>
        </p:txBody>
      </p:sp>
    </p:spTree>
    <p:extLst>
      <p:ext uri="{BB962C8B-B14F-4D97-AF65-F5344CB8AC3E}">
        <p14:creationId xmlns:p14="http://schemas.microsoft.com/office/powerpoint/2010/main" val="172204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LoginScreen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388051" y="5588068"/>
            <a:ext cx="7612420" cy="646331"/>
          </a:xfrm>
          <a:prstGeom prst="rect">
            <a:avLst/>
          </a:prstGeom>
          <a:noFill/>
        </p:spPr>
        <p:txBody>
          <a:bodyPr wrap="square">
            <a:spAutoFit/>
          </a:bodyPr>
          <a:lstStyle/>
          <a:p>
            <a:pPr>
              <a:spcBef>
                <a:spcPts val="600"/>
              </a:spcBef>
              <a:spcAft>
                <a:spcPts val="600"/>
              </a:spcAft>
            </a:pPr>
            <a:r>
              <a:rPr lang="en-US" sz="1800" kern="100" dirty="0">
                <a:effectLst/>
                <a:ea typeface="Calibri" panose="020F0502020204030204" pitchFamily="34" charset="0"/>
                <a:cs typeface="Angsana New" panose="02020603050405020304" pitchFamily="18" charset="-34"/>
              </a:rPr>
              <a:t>Giao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giúp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bằng</a:t>
            </a:r>
            <a:r>
              <a:rPr lang="en-US" sz="1800" kern="100" dirty="0">
                <a:effectLst/>
                <a:ea typeface="Calibri" panose="020F0502020204030204" pitchFamily="34" charset="0"/>
                <a:cs typeface="Angsana New" panose="02020603050405020304" pitchFamily="18" charset="-34"/>
              </a:rPr>
              <a:t> 2 </a:t>
            </a:r>
            <a:r>
              <a:rPr lang="en-US" sz="1800" kern="100" dirty="0" err="1">
                <a:effectLst/>
                <a:ea typeface="Calibri" panose="020F0502020204030204" pitchFamily="34" charset="0"/>
                <a:cs typeface="Angsana New" panose="02020603050405020304" pitchFamily="18" charset="-34"/>
              </a:rPr>
              <a:t>trường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Usename</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Password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truy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thống</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10" name="LogInFinal">
            <a:hlinkClick r:id="" action="ppaction://media"/>
            <a:extLst>
              <a:ext uri="{FF2B5EF4-FFF2-40B4-BE49-F238E27FC236}">
                <a16:creationId xmlns:a16="http://schemas.microsoft.com/office/drawing/2014/main" id="{1E804822-671E-BFA8-7F3D-9A4518DA3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6528" y="876957"/>
            <a:ext cx="8178784" cy="4600566"/>
          </a:xfrm>
          <a:prstGeom prst="rect">
            <a:avLst/>
          </a:prstGeom>
        </p:spPr>
      </p:pic>
    </p:spTree>
    <p:extLst>
      <p:ext uri="{BB962C8B-B14F-4D97-AF65-F5344CB8AC3E}">
        <p14:creationId xmlns:p14="http://schemas.microsoft.com/office/powerpoint/2010/main" val="218855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HomeScreen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363984" y="5442143"/>
            <a:ext cx="7612420" cy="728148"/>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di </a:t>
            </a:r>
            <a:r>
              <a:rPr lang="en-US" sz="1800" kern="100" dirty="0" err="1">
                <a:effectLst/>
                <a:ea typeface="Calibri" panose="020F0502020204030204" pitchFamily="34" charset="0"/>
                <a:cs typeface="Angsana New" panose="02020603050405020304" pitchFamily="18" charset="-34"/>
              </a:rPr>
              <a:t>chuyển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đây</a:t>
            </a:r>
            <a:endParaRPr lang="en-AI" sz="1800" kern="100" dirty="0">
              <a:effectLst/>
              <a:ea typeface="Calibri" panose="020F0502020204030204" pitchFamily="34" charset="0"/>
              <a:cs typeface="Angsana New" panose="02020603050405020304" pitchFamily="18" charset="-34"/>
            </a:endParaRPr>
          </a:p>
        </p:txBody>
      </p:sp>
      <p:pic>
        <p:nvPicPr>
          <p:cNvPr id="7" name="Picture 6">
            <a:extLst>
              <a:ext uri="{FF2B5EF4-FFF2-40B4-BE49-F238E27FC236}">
                <a16:creationId xmlns:a16="http://schemas.microsoft.com/office/drawing/2014/main" id="{DCE00EA5-B0B3-896B-18BB-C91465FF516D}"/>
              </a:ext>
            </a:extLst>
          </p:cNvPr>
          <p:cNvPicPr>
            <a:picLocks noChangeAspect="1"/>
          </p:cNvPicPr>
          <p:nvPr/>
        </p:nvPicPr>
        <p:blipFill>
          <a:blip r:embed="rId3"/>
          <a:stretch>
            <a:fillRect/>
          </a:stretch>
        </p:blipFill>
        <p:spPr>
          <a:xfrm>
            <a:off x="363984" y="910197"/>
            <a:ext cx="8416031" cy="4497317"/>
          </a:xfrm>
          <a:prstGeom prst="rect">
            <a:avLst/>
          </a:prstGeom>
        </p:spPr>
      </p:pic>
    </p:spTree>
    <p:extLst>
      <p:ext uri="{BB962C8B-B14F-4D97-AF65-F5344CB8AC3E}">
        <p14:creationId xmlns:p14="http://schemas.microsoft.com/office/powerpoint/2010/main" val="348717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RoleScreen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363984" y="5442143"/>
            <a:ext cx="7612420" cy="402546"/>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quản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lý</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thông</a:t>
            </a:r>
            <a:r>
              <a:rPr lang="en-US" kern="100" dirty="0">
                <a:ea typeface="Calibri" panose="020F0502020204030204" pitchFamily="34" charset="0"/>
                <a:cs typeface="Angsana New" panose="02020603050405020304" pitchFamily="18" charset="-34"/>
              </a:rPr>
              <a:t> tin </a:t>
            </a:r>
            <a:r>
              <a:rPr lang="en-US" kern="100" dirty="0" err="1">
                <a:ea typeface="Calibri" panose="020F0502020204030204" pitchFamily="34" charset="0"/>
                <a:cs typeface="Angsana New" panose="02020603050405020304" pitchFamily="18" charset="-34"/>
              </a:rPr>
              <a:t>về</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các</a:t>
            </a:r>
            <a:r>
              <a:rPr lang="en-US" kern="100" dirty="0">
                <a:ea typeface="Calibri" panose="020F0502020204030204" pitchFamily="34" charset="0"/>
                <a:cs typeface="Angsana New" panose="02020603050405020304" pitchFamily="18" charset="-34"/>
              </a:rPr>
              <a:t> Role </a:t>
            </a:r>
            <a:r>
              <a:rPr lang="en-US" kern="100" dirty="0" err="1">
                <a:ea typeface="Calibri" panose="020F0502020204030204" pitchFamily="34" charset="0"/>
                <a:cs typeface="Angsana New" panose="02020603050405020304" pitchFamily="18" charset="-34"/>
              </a:rPr>
              <a:t>tham</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gia</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vào</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trong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chương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trình</a:t>
            </a:r>
            <a:r>
              <a:rPr lang="en-US" kern="100" dirty="0">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p:txBody>
      </p:sp>
      <p:pic>
        <p:nvPicPr>
          <p:cNvPr id="7" name="Picture 6">
            <a:extLst>
              <a:ext uri="{FF2B5EF4-FFF2-40B4-BE49-F238E27FC236}">
                <a16:creationId xmlns:a16="http://schemas.microsoft.com/office/drawing/2014/main" id="{DCE00EA5-B0B3-896B-18BB-C91465FF516D}"/>
              </a:ext>
            </a:extLst>
          </p:cNvPr>
          <p:cNvPicPr>
            <a:picLocks noChangeAspect="1"/>
          </p:cNvPicPr>
          <p:nvPr/>
        </p:nvPicPr>
        <p:blipFill>
          <a:blip r:embed="rId3"/>
          <a:stretch>
            <a:fillRect/>
          </a:stretch>
        </p:blipFill>
        <p:spPr>
          <a:xfrm>
            <a:off x="363984" y="910197"/>
            <a:ext cx="8416031" cy="4497317"/>
          </a:xfrm>
          <a:prstGeom prst="rect">
            <a:avLst/>
          </a:prstGeom>
        </p:spPr>
      </p:pic>
    </p:spTree>
    <p:extLst>
      <p:ext uri="{BB962C8B-B14F-4D97-AF65-F5344CB8AC3E}">
        <p14:creationId xmlns:p14="http://schemas.microsoft.com/office/powerpoint/2010/main" val="171949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Staff 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04116" y="5620488"/>
            <a:ext cx="7710074"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khoản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ban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đoán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endParaRPr lang="en-AI" sz="1800" kern="100" dirty="0">
              <a:effectLst/>
              <a:ea typeface="Calibri" panose="020F0502020204030204" pitchFamily="34" charset="0"/>
              <a:cs typeface="Angsana New" panose="02020603050405020304" pitchFamily="18" charset="-34"/>
            </a:endParaRPr>
          </a:p>
        </p:txBody>
      </p:sp>
      <p:pic>
        <p:nvPicPr>
          <p:cNvPr id="9" name="StaffFinal">
            <a:hlinkClick r:id="" action="ppaction://media"/>
            <a:extLst>
              <a:ext uri="{FF2B5EF4-FFF2-40B4-BE49-F238E27FC236}">
                <a16:creationId xmlns:a16="http://schemas.microsoft.com/office/drawing/2014/main" id="{D2703607-40AF-E9C9-B463-DD5178AB9E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16" y="901452"/>
            <a:ext cx="8389398" cy="4719036"/>
          </a:xfrm>
          <a:prstGeom prst="rect">
            <a:avLst/>
          </a:prstGeom>
        </p:spPr>
      </p:pic>
    </p:spTree>
    <p:extLst>
      <p:ext uri="{BB962C8B-B14F-4D97-AF65-F5344CB8AC3E}">
        <p14:creationId xmlns:p14="http://schemas.microsoft.com/office/powerpoint/2010/main" val="189960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Medicine 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03753" y="5620516"/>
            <a:ext cx="8689706"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lý</a:t>
            </a:r>
            <a:r>
              <a:rPr lang="en-US" kern="100" dirty="0">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bao </a:t>
            </a:r>
            <a:r>
              <a:rPr lang="en-US" sz="1800" kern="100" dirty="0" err="1">
                <a:effectLst/>
                <a:ea typeface="Calibri" panose="020F0502020204030204" pitchFamily="34" charset="0"/>
                <a:cs typeface="Angsana New" panose="02020603050405020304" pitchFamily="18" charset="-34"/>
              </a:rPr>
              <a:t>gồm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công</a:t>
            </a:r>
            <a:r>
              <a:rPr lang="en-US" sz="1800" kern="100" dirty="0">
                <a:effectLst/>
                <a:ea typeface="Calibri" panose="020F0502020204030204" pitchFamily="34" charset="0"/>
                <a:cs typeface="Angsana New" panose="02020603050405020304" pitchFamily="18" charset="-34"/>
              </a:rPr>
              <a:t> ty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ngoại</a:t>
            </a:r>
            <a:r>
              <a:rPr lang="en-US" sz="1800" kern="100" dirty="0">
                <a:effectLst/>
                <a:ea typeface="Calibri" panose="020F0502020204030204" pitchFamily="34" charset="0"/>
                <a:cs typeface="Angsana New" panose="02020603050405020304" pitchFamily="18" charset="-34"/>
              </a:rPr>
              <a:t> hay </a:t>
            </a:r>
            <a:r>
              <a:rPr lang="en-US" sz="1800" kern="100" dirty="0" err="1">
                <a:effectLst/>
                <a:ea typeface="Calibri" panose="020F0502020204030204" pitchFamily="34" charset="0"/>
                <a:cs typeface="Angsana New" panose="02020603050405020304" pitchFamily="18" charset="-34"/>
              </a:rPr>
              <a:t>nội</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7" name="Medicine">
            <a:hlinkClick r:id="" action="ppaction://media"/>
            <a:extLst>
              <a:ext uri="{FF2B5EF4-FFF2-40B4-BE49-F238E27FC236}">
                <a16:creationId xmlns:a16="http://schemas.microsoft.com/office/drawing/2014/main" id="{A8EDEB86-C2AD-70BC-6FCF-9E1D73D199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351" y="856536"/>
            <a:ext cx="8469297" cy="4763980"/>
          </a:xfrm>
          <a:prstGeom prst="rect">
            <a:avLst/>
          </a:prstGeom>
        </p:spPr>
      </p:pic>
    </p:spTree>
    <p:extLst>
      <p:ext uri="{BB962C8B-B14F-4D97-AF65-F5344CB8AC3E}">
        <p14:creationId xmlns:p14="http://schemas.microsoft.com/office/powerpoint/2010/main" val="288794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Overview</a:t>
            </a:r>
          </a:p>
        </p:txBody>
      </p:sp>
      <p:graphicFrame>
        <p:nvGraphicFramePr>
          <p:cNvPr id="9" name="Diagram 8">
            <a:extLst>
              <a:ext uri="{FF2B5EF4-FFF2-40B4-BE49-F238E27FC236}">
                <a16:creationId xmlns:a16="http://schemas.microsoft.com/office/drawing/2014/main" id="{369C4822-F53A-B1A7-82E5-506C07A149BE}"/>
              </a:ext>
            </a:extLst>
          </p:cNvPr>
          <p:cNvGraphicFramePr/>
          <p:nvPr>
            <p:extLst>
              <p:ext uri="{D42A27DB-BD31-4B8C-83A1-F6EECF244321}">
                <p14:modId xmlns:p14="http://schemas.microsoft.com/office/powerpoint/2010/main" val="3878353882"/>
              </p:ext>
            </p:extLst>
          </p:nvPr>
        </p:nvGraphicFramePr>
        <p:xfrm>
          <a:off x="451281" y="1520409"/>
          <a:ext cx="824143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FD4AB3E-F721-D73E-7D89-15A5987D308E}"/>
              </a:ext>
            </a:extLst>
          </p:cNvPr>
          <p:cNvSpPr txBox="1"/>
          <p:nvPr/>
        </p:nvSpPr>
        <p:spPr>
          <a:xfrm>
            <a:off x="123825" y="904875"/>
            <a:ext cx="8391525" cy="738664"/>
          </a:xfrm>
          <a:prstGeom prst="rect">
            <a:avLst/>
          </a:prstGeom>
          <a:noFill/>
        </p:spPr>
        <p:txBody>
          <a:bodyPr wrap="square" rtlCol="0">
            <a:spAutoFit/>
          </a:bodyPr>
          <a:lstStyle/>
          <a:p>
            <a:pPr marL="0" indent="0">
              <a:buNone/>
            </a:pPr>
            <a:r>
              <a:rPr lang="en-US" altLang="en-US" sz="2400" b="1" dirty="0" err="1">
                <a:latin typeface="Times New Roman" panose="02020603050405020304" pitchFamily="18" charset="0"/>
                <a:cs typeface="Times New Roman" panose="02020603050405020304" pitchFamily="18" charset="0"/>
              </a:rPr>
              <a:t>Nội</a:t>
            </a:r>
            <a:r>
              <a:rPr lang="en-US" altLang="en-US" sz="2400" b="1" dirty="0">
                <a:latin typeface="Times New Roman" panose="02020603050405020304" pitchFamily="18" charset="0"/>
                <a:cs typeface="Times New Roman" panose="02020603050405020304" pitchFamily="18" charset="0"/>
              </a:rPr>
              <a:t> Dung </a:t>
            </a:r>
            <a:r>
              <a:rPr lang="en-US" altLang="en-US" sz="2400" b="1" dirty="0" err="1">
                <a:latin typeface="Times New Roman" panose="02020603050405020304" pitchFamily="18" charset="0"/>
                <a:cs typeface="Times New Roman" panose="02020603050405020304" pitchFamily="18" charset="0"/>
              </a:rPr>
              <a:t>Trình</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Bày</a:t>
            </a:r>
            <a:endParaRPr lang="en-US" altLang="en-US" sz="2400" b="1" dirty="0">
              <a:latin typeface="Times New Roman" panose="02020603050405020304" pitchFamily="18" charset="0"/>
              <a:cs typeface="Times New Roman" panose="02020603050405020304" pitchFamily="18" charset="0"/>
            </a:endParaRPr>
          </a:p>
          <a:p>
            <a:endParaRPr lang="en-AI" dirty="0"/>
          </a:p>
        </p:txBody>
      </p:sp>
      <p:sp>
        <p:nvSpPr>
          <p:cNvPr id="11" name="TextBox 10">
            <a:extLst>
              <a:ext uri="{FF2B5EF4-FFF2-40B4-BE49-F238E27FC236}">
                <a16:creationId xmlns:a16="http://schemas.microsoft.com/office/drawing/2014/main" id="{7C7C0DEC-F37E-2154-952C-BA0270D296FB}"/>
              </a:ext>
            </a:extLst>
          </p:cNvPr>
          <p:cNvSpPr txBox="1"/>
          <p:nvPr/>
        </p:nvSpPr>
        <p:spPr>
          <a:xfrm>
            <a:off x="523784" y="1937342"/>
            <a:ext cx="736845" cy="400110"/>
          </a:xfrm>
          <a:prstGeom prst="rect">
            <a:avLst/>
          </a:prstGeom>
          <a:noFill/>
        </p:spPr>
        <p:txBody>
          <a:bodyPr wrap="square" rtlCol="0">
            <a:spAutoFit/>
          </a:bodyPr>
          <a:lstStyle/>
          <a:p>
            <a:pPr algn="ctr"/>
            <a:r>
              <a:rPr lang="en-US" sz="2000" dirty="0"/>
              <a:t>1</a:t>
            </a:r>
            <a:endParaRPr lang="en-AI" sz="2000" dirty="0"/>
          </a:p>
        </p:txBody>
      </p:sp>
      <p:sp>
        <p:nvSpPr>
          <p:cNvPr id="12" name="TextBox 11">
            <a:extLst>
              <a:ext uri="{FF2B5EF4-FFF2-40B4-BE49-F238E27FC236}">
                <a16:creationId xmlns:a16="http://schemas.microsoft.com/office/drawing/2014/main" id="{E5D7178E-D0B9-A5B6-B324-2D7799F3CDFB}"/>
              </a:ext>
            </a:extLst>
          </p:cNvPr>
          <p:cNvSpPr txBox="1"/>
          <p:nvPr/>
        </p:nvSpPr>
        <p:spPr>
          <a:xfrm>
            <a:off x="892206" y="2866907"/>
            <a:ext cx="736845" cy="400110"/>
          </a:xfrm>
          <a:prstGeom prst="rect">
            <a:avLst/>
          </a:prstGeom>
          <a:noFill/>
        </p:spPr>
        <p:txBody>
          <a:bodyPr wrap="square" rtlCol="0">
            <a:spAutoFit/>
          </a:bodyPr>
          <a:lstStyle/>
          <a:p>
            <a:pPr algn="ctr"/>
            <a:r>
              <a:rPr lang="en-US" sz="2000" dirty="0"/>
              <a:t>2</a:t>
            </a:r>
            <a:endParaRPr lang="en-AI" sz="2000" dirty="0"/>
          </a:p>
        </p:txBody>
      </p:sp>
      <p:sp>
        <p:nvSpPr>
          <p:cNvPr id="13" name="TextBox 12">
            <a:extLst>
              <a:ext uri="{FF2B5EF4-FFF2-40B4-BE49-F238E27FC236}">
                <a16:creationId xmlns:a16="http://schemas.microsoft.com/office/drawing/2014/main" id="{2AC1752B-8A39-6CCC-60E5-E874C0C834AE}"/>
              </a:ext>
            </a:extLst>
          </p:cNvPr>
          <p:cNvSpPr txBox="1"/>
          <p:nvPr/>
        </p:nvSpPr>
        <p:spPr>
          <a:xfrm>
            <a:off x="892206" y="3814175"/>
            <a:ext cx="736845" cy="400110"/>
          </a:xfrm>
          <a:prstGeom prst="rect">
            <a:avLst/>
          </a:prstGeom>
          <a:noFill/>
        </p:spPr>
        <p:txBody>
          <a:bodyPr wrap="square" rtlCol="0">
            <a:spAutoFit/>
          </a:bodyPr>
          <a:lstStyle/>
          <a:p>
            <a:pPr algn="ctr"/>
            <a:r>
              <a:rPr lang="en-US" sz="2000" dirty="0"/>
              <a:t>3</a:t>
            </a:r>
            <a:endParaRPr lang="en-AI" sz="2000" dirty="0"/>
          </a:p>
        </p:txBody>
      </p:sp>
      <p:sp>
        <p:nvSpPr>
          <p:cNvPr id="14" name="TextBox 13">
            <a:extLst>
              <a:ext uri="{FF2B5EF4-FFF2-40B4-BE49-F238E27FC236}">
                <a16:creationId xmlns:a16="http://schemas.microsoft.com/office/drawing/2014/main" id="{C7F0F150-9FDE-9FA7-3839-2F9ECE504F43}"/>
              </a:ext>
            </a:extLst>
          </p:cNvPr>
          <p:cNvSpPr txBox="1"/>
          <p:nvPr/>
        </p:nvSpPr>
        <p:spPr>
          <a:xfrm>
            <a:off x="523783" y="4761443"/>
            <a:ext cx="736845" cy="400110"/>
          </a:xfrm>
          <a:prstGeom prst="rect">
            <a:avLst/>
          </a:prstGeom>
          <a:noFill/>
        </p:spPr>
        <p:txBody>
          <a:bodyPr wrap="square" rtlCol="0">
            <a:spAutoFit/>
          </a:bodyPr>
          <a:lstStyle/>
          <a:p>
            <a:pPr algn="ctr"/>
            <a:r>
              <a:rPr lang="en-US" sz="2000" dirty="0"/>
              <a:t>4</a:t>
            </a:r>
            <a:endParaRPr lang="en-AI" sz="2000" dirty="0"/>
          </a:p>
        </p:txBody>
      </p:sp>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Disease 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66260" y="5620489"/>
            <a:ext cx="7612420"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những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luận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p:txBody>
      </p:sp>
      <p:pic>
        <p:nvPicPr>
          <p:cNvPr id="4" name="disease">
            <a:hlinkClick r:id="" action="ppaction://media"/>
            <a:extLst>
              <a:ext uri="{FF2B5EF4-FFF2-40B4-BE49-F238E27FC236}">
                <a16:creationId xmlns:a16="http://schemas.microsoft.com/office/drawing/2014/main" id="{7FB20006-72D8-D8A7-46A7-64C8B1B6A9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9495" y="892760"/>
            <a:ext cx="8371643" cy="4709049"/>
          </a:xfrm>
          <a:prstGeom prst="rect">
            <a:avLst/>
          </a:prstGeom>
        </p:spPr>
      </p:pic>
    </p:spTree>
    <p:extLst>
      <p:ext uri="{BB962C8B-B14F-4D97-AF65-F5344CB8AC3E}">
        <p14:creationId xmlns:p14="http://schemas.microsoft.com/office/powerpoint/2010/main" val="45740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Symptom 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66260" y="5620489"/>
            <a:ext cx="7612420"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SymptomScreen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những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luận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p:txBody>
      </p:sp>
      <p:pic>
        <p:nvPicPr>
          <p:cNvPr id="7" name="Picture 6">
            <a:extLst>
              <a:ext uri="{FF2B5EF4-FFF2-40B4-BE49-F238E27FC236}">
                <a16:creationId xmlns:a16="http://schemas.microsoft.com/office/drawing/2014/main" id="{1AC471AF-4094-315E-8A61-D4BA025B3FD4}"/>
              </a:ext>
            </a:extLst>
          </p:cNvPr>
          <p:cNvPicPr>
            <a:picLocks noChangeAspect="1"/>
          </p:cNvPicPr>
          <p:nvPr/>
        </p:nvPicPr>
        <p:blipFill>
          <a:blip r:embed="rId3"/>
          <a:stretch>
            <a:fillRect/>
          </a:stretch>
        </p:blipFill>
        <p:spPr>
          <a:xfrm>
            <a:off x="265837" y="977417"/>
            <a:ext cx="8658946" cy="4643072"/>
          </a:xfrm>
          <a:prstGeom prst="rect">
            <a:avLst/>
          </a:prstGeom>
        </p:spPr>
      </p:pic>
    </p:spTree>
    <p:extLst>
      <p:ext uri="{BB962C8B-B14F-4D97-AF65-F5344CB8AC3E}">
        <p14:creationId xmlns:p14="http://schemas.microsoft.com/office/powerpoint/2010/main" val="2683243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Patient </a:t>
            </a:r>
            <a:r>
              <a:rPr lang="en-US" altLang="en-US" sz="2800" b="1" dirty="0" err="1">
                <a:latin typeface="Times New Roman" panose="02020603050405020304" pitchFamily="18" charset="0"/>
                <a:cs typeface="Times New Roman" panose="02020603050405020304" pitchFamily="18" charset="0"/>
              </a:rPr>
              <a:t>Registeration</a:t>
            </a:r>
            <a:r>
              <a:rPr lang="en-US" altLang="en-US" sz="2800" b="1" dirty="0">
                <a:latin typeface="Times New Roman" panose="02020603050405020304" pitchFamily="18" charset="0"/>
                <a:cs typeface="Times New Roman" panose="02020603050405020304" pitchFamily="18" charset="0"/>
              </a:rPr>
              <a:t> </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283663" y="5478447"/>
            <a:ext cx="7612420"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PatientRegister</a:t>
            </a:r>
            <a:r>
              <a:rPr lang="en-US" kern="100" dirty="0" err="1">
                <a:ea typeface="Calibri" panose="020F0502020204030204" pitchFamily="34" charset="0"/>
                <a:cs typeface="Angsana New" panose="02020603050405020304" pitchFamily="18" charset="-34"/>
              </a:rPr>
              <a:t>ation</a:t>
            </a:r>
            <a:r>
              <a:rPr lang="en-US" kern="100" dirty="0">
                <a:ea typeface="Calibri" panose="020F0502020204030204" pitchFamily="34" charset="0"/>
                <a:cs typeface="Angsana New" panose="02020603050405020304" pitchFamily="18" charset="-34"/>
              </a:rPr>
              <a:t> </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lịch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6" name="PatientReg">
            <a:hlinkClick r:id="" action="ppaction://media"/>
            <a:extLst>
              <a:ext uri="{FF2B5EF4-FFF2-40B4-BE49-F238E27FC236}">
                <a16:creationId xmlns:a16="http://schemas.microsoft.com/office/drawing/2014/main" id="{63F36324-8CAD-597B-6461-542F883C45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7250" y="848742"/>
            <a:ext cx="8123068" cy="4569226"/>
          </a:xfrm>
          <a:prstGeom prst="rect">
            <a:avLst/>
          </a:prstGeom>
        </p:spPr>
      </p:pic>
    </p:spTree>
    <p:extLst>
      <p:ext uri="{BB962C8B-B14F-4D97-AF65-F5344CB8AC3E}">
        <p14:creationId xmlns:p14="http://schemas.microsoft.com/office/powerpoint/2010/main" val="56486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BioTestScreen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306279" y="5506613"/>
            <a:ext cx="8673845" cy="646331"/>
          </a:xfrm>
          <a:prstGeom prst="rect">
            <a:avLst/>
          </a:prstGeom>
          <a:noFill/>
        </p:spPr>
        <p:txBody>
          <a:bodyPr wrap="square">
            <a:spAutoFit/>
          </a:bodyPr>
          <a:lstStyle/>
          <a:p>
            <a:pPr>
              <a:spcBef>
                <a:spcPts val="600"/>
              </a:spcBef>
              <a:spcAft>
                <a:spcPts val="600"/>
              </a:spcAft>
            </a:pPr>
            <a:r>
              <a:rPr lang="en-US" kern="100" dirty="0" err="1">
                <a:ea typeface="Calibri" panose="020F0502020204030204" pitchFamily="34" charset="0"/>
                <a:cs typeface="Angsana New" panose="02020603050405020304" pitchFamily="18" charset="-34"/>
              </a:rPr>
              <a:t>Sử</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dụng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tại</a:t>
            </a:r>
            <a:r>
              <a:rPr lang="en-US" kern="100" dirty="0">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thêm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4" name="BioTest">
            <a:hlinkClick r:id="" action="ppaction://media"/>
            <a:extLst>
              <a:ext uri="{FF2B5EF4-FFF2-40B4-BE49-F238E27FC236}">
                <a16:creationId xmlns:a16="http://schemas.microsoft.com/office/drawing/2014/main" id="{C6600C9E-C72E-81B6-731E-5B9D6CD6B6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6279" y="949449"/>
            <a:ext cx="8531441" cy="4461233"/>
          </a:xfrm>
          <a:prstGeom prst="rect">
            <a:avLst/>
          </a:prstGeom>
        </p:spPr>
      </p:pic>
    </p:spTree>
    <p:extLst>
      <p:ext uri="{BB962C8B-B14F-4D97-AF65-F5344CB8AC3E}">
        <p14:creationId xmlns:p14="http://schemas.microsoft.com/office/powerpoint/2010/main" val="363702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UrineTestScreen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253015" y="5493142"/>
            <a:ext cx="8495929" cy="734945"/>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UrineTestScreeen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7" name="Picture 6">
            <a:extLst>
              <a:ext uri="{FF2B5EF4-FFF2-40B4-BE49-F238E27FC236}">
                <a16:creationId xmlns:a16="http://schemas.microsoft.com/office/drawing/2014/main" id="{D73E5932-FFC2-B52D-88C9-BB3FDBD15208}"/>
              </a:ext>
            </a:extLst>
          </p:cNvPr>
          <p:cNvPicPr>
            <a:picLocks noChangeAspect="1"/>
          </p:cNvPicPr>
          <p:nvPr/>
        </p:nvPicPr>
        <p:blipFill>
          <a:blip r:embed="rId3"/>
          <a:stretch>
            <a:fillRect/>
          </a:stretch>
        </p:blipFill>
        <p:spPr>
          <a:xfrm>
            <a:off x="324035" y="917486"/>
            <a:ext cx="8495930" cy="4551550"/>
          </a:xfrm>
          <a:prstGeom prst="rect">
            <a:avLst/>
          </a:prstGeom>
        </p:spPr>
      </p:pic>
    </p:spTree>
    <p:extLst>
      <p:ext uri="{BB962C8B-B14F-4D97-AF65-F5344CB8AC3E}">
        <p14:creationId xmlns:p14="http://schemas.microsoft.com/office/powerpoint/2010/main" val="128792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BloodTestScreen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08373" y="5513957"/>
            <a:ext cx="8433787" cy="734945"/>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BloodTestScreeen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7" name="Picture 6">
            <a:extLst>
              <a:ext uri="{FF2B5EF4-FFF2-40B4-BE49-F238E27FC236}">
                <a16:creationId xmlns:a16="http://schemas.microsoft.com/office/drawing/2014/main" id="{B81CB0DE-8212-7FB6-4CBC-9233A5D313C4}"/>
              </a:ext>
            </a:extLst>
          </p:cNvPr>
          <p:cNvPicPr>
            <a:picLocks noChangeAspect="1"/>
          </p:cNvPicPr>
          <p:nvPr/>
        </p:nvPicPr>
        <p:blipFill>
          <a:blip r:embed="rId3"/>
          <a:stretch>
            <a:fillRect/>
          </a:stretch>
        </p:blipFill>
        <p:spPr>
          <a:xfrm>
            <a:off x="362982" y="978846"/>
            <a:ext cx="8461423" cy="4535111"/>
          </a:xfrm>
          <a:prstGeom prst="rect">
            <a:avLst/>
          </a:prstGeom>
        </p:spPr>
      </p:pic>
    </p:spTree>
    <p:extLst>
      <p:ext uri="{BB962C8B-B14F-4D97-AF65-F5344CB8AC3E}">
        <p14:creationId xmlns:p14="http://schemas.microsoft.com/office/powerpoint/2010/main" val="600946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HealthCheckScreen</a:t>
            </a:r>
            <a:br>
              <a:rPr lang="en-US" altLang="en-US" dirty="0"/>
            </a:br>
            <a:endParaRPr lang="en-US" dirty="0"/>
          </a:p>
        </p:txBody>
      </p:sp>
      <p:pic>
        <p:nvPicPr>
          <p:cNvPr id="6" name="Picture 5">
            <a:extLst>
              <a:ext uri="{FF2B5EF4-FFF2-40B4-BE49-F238E27FC236}">
                <a16:creationId xmlns:a16="http://schemas.microsoft.com/office/drawing/2014/main" id="{9ECC51BD-F7ED-EC77-4973-C4FC1B12593F}"/>
              </a:ext>
            </a:extLst>
          </p:cNvPr>
          <p:cNvPicPr>
            <a:picLocks noChangeAspect="1"/>
          </p:cNvPicPr>
          <p:nvPr/>
        </p:nvPicPr>
        <p:blipFill>
          <a:blip r:embed="rId3"/>
          <a:stretch>
            <a:fillRect/>
          </a:stretch>
        </p:blipFill>
        <p:spPr>
          <a:xfrm>
            <a:off x="435006" y="921566"/>
            <a:ext cx="8131946" cy="4358215"/>
          </a:xfrm>
          <a:prstGeom prst="rect">
            <a:avLst/>
          </a:prstGeom>
        </p:spPr>
      </p:pic>
      <p:sp>
        <p:nvSpPr>
          <p:cNvPr id="9" name="TextBox 8">
            <a:extLst>
              <a:ext uri="{FF2B5EF4-FFF2-40B4-BE49-F238E27FC236}">
                <a16:creationId xmlns:a16="http://schemas.microsoft.com/office/drawing/2014/main" id="{85D40A46-D99B-8B99-F9CE-510119958315}"/>
              </a:ext>
            </a:extLst>
          </p:cNvPr>
          <p:cNvSpPr txBox="1"/>
          <p:nvPr/>
        </p:nvSpPr>
        <p:spPr>
          <a:xfrm>
            <a:off x="426129" y="5482956"/>
            <a:ext cx="8433787" cy="734945"/>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HealthCheckScreen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đoán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kê</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342076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HealthCheckScreen</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HealthCheckScreen</a:t>
            </a:r>
            <a:r>
              <a:rPr lang="en-US" altLang="en-US" sz="2000" b="1" dirty="0">
                <a:latin typeface="Times New Roman" panose="02020603050405020304" pitchFamily="18" charset="0"/>
                <a:cs typeface="Times New Roman" panose="02020603050405020304" pitchFamily="18" charset="0"/>
              </a:rPr>
              <a:t>: Activity </a:t>
            </a:r>
            <a:r>
              <a:rPr lang="en-US" altLang="en-US" sz="2000" b="1" dirty="0" err="1">
                <a:latin typeface="Times New Roman" panose="02020603050405020304" pitchFamily="18" charset="0"/>
                <a:cs typeface="Times New Roman" panose="02020603050405020304" pitchFamily="18" charset="0"/>
              </a:rPr>
              <a:t>cho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việc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thêm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đơn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thuốc</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5626405" y="1679508"/>
            <a:ext cx="3120320" cy="1067343"/>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Hành</a:t>
            </a:r>
            <a:r>
              <a:rPr lang="en-US" sz="1800" kern="100" dirty="0">
                <a:effectLst/>
                <a:ea typeface="Calibri" panose="020F0502020204030204" pitchFamily="34" charset="0"/>
                <a:cs typeface="Angsana New" panose="02020603050405020304" pitchFamily="18" charset="-34"/>
              </a:rPr>
              <a:t> </a:t>
            </a:r>
            <a:r>
              <a:rPr lang="en-US" kern="100" dirty="0">
                <a:ea typeface="Calibri" panose="020F0502020204030204" pitchFamily="34" charset="0"/>
                <a:cs typeface="Angsana New" panose="02020603050405020304" pitchFamily="18" charset="-34"/>
              </a:rPr>
              <a:t>vi </a:t>
            </a:r>
            <a:r>
              <a:rPr lang="en-US" kern="100" dirty="0" err="1">
                <a:ea typeface="Calibri" panose="020F0502020204030204" pitchFamily="34" charset="0"/>
                <a:cs typeface="Angsana New" panose="02020603050405020304" pitchFamily="18" charset="-34"/>
              </a:rPr>
              <a:t>thêm</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dữ</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liệu</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cho</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các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trường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khác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là</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gần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tương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tự</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nhau</a:t>
            </a:r>
            <a:endParaRPr lang="en-AI" sz="1800" kern="100" dirty="0">
              <a:effectLst/>
              <a:ea typeface="Calibri" panose="020F0502020204030204" pitchFamily="34" charset="0"/>
              <a:cs typeface="Angsana New" panose="02020603050405020304" pitchFamily="18" charset="-34"/>
            </a:endParaRPr>
          </a:p>
        </p:txBody>
      </p:sp>
      <p:pic>
        <p:nvPicPr>
          <p:cNvPr id="7" name="Picture 6" descr="A screenshot of a computer&#10;&#10;Description automatically generated">
            <a:extLst>
              <a:ext uri="{FF2B5EF4-FFF2-40B4-BE49-F238E27FC236}">
                <a16:creationId xmlns:a16="http://schemas.microsoft.com/office/drawing/2014/main" id="{92967E42-3312-32CB-34E0-923CCCD903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73" y="1425674"/>
            <a:ext cx="5476012" cy="4775565"/>
          </a:xfrm>
          <a:prstGeom prst="rect">
            <a:avLst/>
          </a:prstGeom>
          <a:noFill/>
          <a:ln>
            <a:noFill/>
          </a:ln>
        </p:spPr>
      </p:pic>
    </p:spTree>
    <p:extLst>
      <p:ext uri="{BB962C8B-B14F-4D97-AF65-F5344CB8AC3E}">
        <p14:creationId xmlns:p14="http://schemas.microsoft.com/office/powerpoint/2010/main" val="362045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HealthCheckScreen</a:t>
            </a:r>
            <a:br>
              <a:rPr lang="en-US" altLang="en-US" dirty="0"/>
            </a:br>
            <a:endParaRPr lang="en-US" dirty="0"/>
          </a:p>
        </p:txBody>
      </p:sp>
      <p:pic>
        <p:nvPicPr>
          <p:cNvPr id="4" name="HealthCheck">
            <a:hlinkClick r:id="" action="ppaction://media"/>
            <a:extLst>
              <a:ext uri="{FF2B5EF4-FFF2-40B4-BE49-F238E27FC236}">
                <a16:creationId xmlns:a16="http://schemas.microsoft.com/office/drawing/2014/main" id="{D5666875-653D-01BD-1B48-B110E76440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4774" y="854751"/>
            <a:ext cx="8145444" cy="4581813"/>
          </a:xfrm>
          <a:prstGeom prst="rect">
            <a:avLst/>
          </a:prstGeom>
        </p:spPr>
      </p:pic>
      <p:sp>
        <p:nvSpPr>
          <p:cNvPr id="5" name="TextBox 4">
            <a:extLst>
              <a:ext uri="{FF2B5EF4-FFF2-40B4-BE49-F238E27FC236}">
                <a16:creationId xmlns:a16="http://schemas.microsoft.com/office/drawing/2014/main" id="{4E846326-E785-BF27-8DD8-07A5922426EC}"/>
              </a:ext>
            </a:extLst>
          </p:cNvPr>
          <p:cNvSpPr txBox="1"/>
          <p:nvPr/>
        </p:nvSpPr>
        <p:spPr>
          <a:xfrm>
            <a:off x="426129" y="5482956"/>
            <a:ext cx="8433787" cy="734945"/>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Nếu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chứng</a:t>
            </a: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cũng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Patient History</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2874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Màn</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PaymentScreen</a:t>
            </a:r>
            <a:br>
              <a:rPr lang="en-AI" dirty="0"/>
            </a:br>
            <a:br>
              <a:rPr lang="en-US" altLang="en-US" dirty="0"/>
            </a:br>
            <a:endParaRPr lang="en-US" dirty="0"/>
          </a:p>
        </p:txBody>
      </p:sp>
      <p:sp>
        <p:nvSpPr>
          <p:cNvPr id="8" name="TextBox 7">
            <a:extLst>
              <a:ext uri="{FF2B5EF4-FFF2-40B4-BE49-F238E27FC236}">
                <a16:creationId xmlns:a16="http://schemas.microsoft.com/office/drawing/2014/main" id="{EB51CBD7-1C65-D838-5371-6ACC9090625C}"/>
              </a:ext>
            </a:extLst>
          </p:cNvPr>
          <p:cNvSpPr txBox="1"/>
          <p:nvPr/>
        </p:nvSpPr>
        <p:spPr>
          <a:xfrm>
            <a:off x="403753" y="5580859"/>
            <a:ext cx="8562694"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phụ</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trách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tổng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hợp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in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thủ</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tục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đoán</a:t>
            </a:r>
            <a:endParaRPr lang="en-AI" sz="1800" kern="100" dirty="0">
              <a:effectLst/>
              <a:ea typeface="Calibri" panose="020F0502020204030204" pitchFamily="34" charset="0"/>
              <a:cs typeface="Angsana New" panose="02020603050405020304" pitchFamily="18" charset="-34"/>
            </a:endParaRPr>
          </a:p>
        </p:txBody>
      </p:sp>
      <p:pic>
        <p:nvPicPr>
          <p:cNvPr id="4" name="Payment">
            <a:hlinkClick r:id="" action="ppaction://media"/>
            <a:extLst>
              <a:ext uri="{FF2B5EF4-FFF2-40B4-BE49-F238E27FC236}">
                <a16:creationId xmlns:a16="http://schemas.microsoft.com/office/drawing/2014/main" id="{62409D9F-8B44-9E81-76ED-89494DB5FB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1508" y="839777"/>
            <a:ext cx="8365458" cy="4705571"/>
          </a:xfrm>
          <a:prstGeom prst="rect">
            <a:avLst/>
          </a:prstGeom>
        </p:spPr>
      </p:pic>
    </p:spTree>
    <p:extLst>
      <p:ext uri="{BB962C8B-B14F-4D97-AF65-F5344CB8AC3E}">
        <p14:creationId xmlns:p14="http://schemas.microsoft.com/office/powerpoint/2010/main" val="7338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sp>
        <p:nvSpPr>
          <p:cNvPr id="11" name="TextBox 10">
            <a:extLst>
              <a:ext uri="{FF2B5EF4-FFF2-40B4-BE49-F238E27FC236}">
                <a16:creationId xmlns:a16="http://schemas.microsoft.com/office/drawing/2014/main" id="{66B2C13D-FD0D-EB0F-187D-804C9A3EE393}"/>
              </a:ext>
            </a:extLst>
          </p:cNvPr>
          <p:cNvSpPr txBox="1"/>
          <p:nvPr/>
        </p:nvSpPr>
        <p:spPr>
          <a:xfrm>
            <a:off x="270188" y="1471368"/>
            <a:ext cx="8363748" cy="2585323"/>
          </a:xfrm>
          <a:prstGeom prst="rect">
            <a:avLst/>
          </a:prstGeom>
          <a:noFill/>
        </p:spPr>
        <p:txBody>
          <a:bodyPr wrap="square">
            <a:spAutoFit/>
          </a:bodyPr>
          <a:lstStyle/>
          <a:p>
            <a:pPr marL="285750" indent="-285750" algn="l">
              <a:buFont typeface="Arial" panose="020B0604020202020204" pitchFamily="34" charset="0"/>
              <a:buChar char="•"/>
            </a:pPr>
            <a:r>
              <a:rPr lang="vi-VN" i="0" dirty="0">
                <a:effectLst/>
                <a:latin typeface="Calibri" panose="020F0502020204030204" pitchFamily="34" charset="0"/>
                <a:cs typeface="Calibri" panose="020F0502020204030204" pitchFamily="34" charset="0"/>
              </a:rPr>
              <a:t>Việc quản lý các thông tin điều trị bệnh nhân thận và kết quả xét nghiệm tại các cơ sở khám chữa bệnh luôn là điều vô cùng quan trọng</a:t>
            </a:r>
            <a:r>
              <a:rPr lang="en-US" i="0" dirty="0">
                <a:effectLst/>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i="0" dirty="0">
                <a:effectLst/>
                <a:latin typeface="Calibri" panose="020F0502020204030204" pitchFamily="34" charset="0"/>
                <a:cs typeface="Calibri" panose="020F0502020204030204" pitchFamily="34" charset="0"/>
              </a:rPr>
              <a:t>Đ</a:t>
            </a:r>
            <a:r>
              <a:rPr lang="vi-VN" i="0" dirty="0">
                <a:effectLst/>
                <a:latin typeface="Calibri" panose="020F0502020204030204" pitchFamily="34" charset="0"/>
                <a:cs typeface="Calibri" panose="020F0502020204030204" pitchFamily="34" charset="0"/>
              </a:rPr>
              <a:t>ể đảm bảo hiệu quả khám chữa bệnh được chính xác và nhanh chóng là </a:t>
            </a:r>
            <a:r>
              <a:rPr lang="en-US" i="0" dirty="0" err="1">
                <a:effectLst/>
                <a:latin typeface="Calibri" panose="020F0502020204030204" pitchFamily="34" charset="0"/>
                <a:cs typeface="Calibri" panose="020F0502020204030204" pitchFamily="34" charset="0"/>
              </a:rPr>
              <a:t>cũng</a:t>
            </a:r>
            <a:r>
              <a:rPr lang="en-US" i="0" dirty="0">
                <a:effectLst/>
                <a:latin typeface="Calibri" panose="020F0502020204030204" pitchFamily="34" charset="0"/>
                <a:cs typeface="Calibri" panose="020F0502020204030204" pitchFamily="34" charset="0"/>
              </a:rPr>
              <a:t> </a:t>
            </a:r>
            <a:r>
              <a:rPr lang="vi-VN" i="0" dirty="0">
                <a:effectLst/>
                <a:latin typeface="Calibri" panose="020F0502020204030204" pitchFamily="34" charset="0"/>
                <a:cs typeface="Calibri" panose="020F0502020204030204" pitchFamily="34" charset="0"/>
              </a:rPr>
              <a:t>cần thiết.</a:t>
            </a:r>
            <a:endParaRPr lang="en-US" i="0" dirty="0">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Đặc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biệt</a:t>
            </a:r>
            <a:r>
              <a:rPr lang="en-US" dirty="0">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Tần</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suất</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thăm</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khám</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của</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vi-VN" i="0" dirty="0">
                <a:effectLst/>
                <a:latin typeface="Calibri" panose="020F0502020204030204" pitchFamily="34" charset="0"/>
                <a:cs typeface="Calibri" panose="020F0502020204030204" pitchFamily="34" charset="0"/>
              </a:rPr>
              <a:t>nên việc quản lý bằng các cách phương thức truyền thống đã không đáp ứng được nhu cầu thực tế</a:t>
            </a:r>
            <a:br>
              <a:rPr lang="vi-VN" i="0" dirty="0">
                <a:effectLst/>
                <a:latin typeface="Calibri" panose="020F0502020204030204" pitchFamily="34" charset="0"/>
                <a:cs typeface="Calibri" panose="020F0502020204030204" pitchFamily="34" charset="0"/>
              </a:rPr>
            </a:br>
            <a:r>
              <a:rPr lang="en-US" i="0" dirty="0">
                <a:effectLst/>
                <a:latin typeface="Calibri" panose="020F0502020204030204" pitchFamily="34" charset="0"/>
                <a:cs typeface="Calibri" panose="020F0502020204030204" pitchFamily="34" charset="0"/>
              </a:rPr>
              <a:t> </a:t>
            </a: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D1A3BD3-5763-50EA-D520-B1C856F04EE5}"/>
              </a:ext>
            </a:extLst>
          </p:cNvPr>
          <p:cNvPicPr>
            <a:picLocks noChangeAspect="1"/>
          </p:cNvPicPr>
          <p:nvPr/>
        </p:nvPicPr>
        <p:blipFill>
          <a:blip r:embed="rId3"/>
          <a:stretch>
            <a:fillRect/>
          </a:stretch>
        </p:blipFill>
        <p:spPr>
          <a:xfrm>
            <a:off x="6555978" y="3429000"/>
            <a:ext cx="2077958" cy="2077958"/>
          </a:xfrm>
          <a:prstGeom prst="rect">
            <a:avLst/>
          </a:prstGeom>
        </p:spPr>
      </p:pic>
      <p:sp>
        <p:nvSpPr>
          <p:cNvPr id="10" name="TextBox 9">
            <a:extLst>
              <a:ext uri="{FF2B5EF4-FFF2-40B4-BE49-F238E27FC236}">
                <a16:creationId xmlns:a16="http://schemas.microsoft.com/office/drawing/2014/main" id="{8A49FEC8-06AE-6FA1-6E57-EDFA411DDA3A}"/>
              </a:ext>
            </a:extLst>
          </p:cNvPr>
          <p:cNvSpPr txBox="1"/>
          <p:nvPr/>
        </p:nvSpPr>
        <p:spPr>
          <a:xfrm>
            <a:off x="378850" y="3946076"/>
            <a:ext cx="5926425" cy="1477328"/>
          </a:xfrm>
          <a:prstGeom prst="rect">
            <a:avLst/>
          </a:prstGeom>
          <a:noFill/>
        </p:spPr>
        <p:txBody>
          <a:bodyPr wrap="square">
            <a:spAutoFit/>
          </a:bodyPr>
          <a:lstStyle/>
          <a:p>
            <a:pPr algn="l"/>
            <a:r>
              <a:rPr lang="en-US" i="0" dirty="0">
                <a:solidFill>
                  <a:srgbClr val="0070C0"/>
                </a:solidFill>
                <a:effectLst/>
                <a:latin typeface="Calibri" panose="020F0502020204030204" pitchFamily="34" charset="0"/>
                <a:cs typeface="Calibri" panose="020F0502020204030204" pitchFamily="34" charset="0"/>
              </a:rPr>
              <a:t>=&gt; </a:t>
            </a:r>
            <a:r>
              <a:rPr lang="en-US" dirty="0" err="1">
                <a:solidFill>
                  <a:srgbClr val="0070C0"/>
                </a:solidFill>
                <a:latin typeface="Calibri" panose="020F0502020204030204" pitchFamily="34" charset="0"/>
                <a:cs typeface="Calibri" panose="020F0502020204030204" pitchFamily="34" charset="0"/>
              </a:rPr>
              <a:t>Đặt</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một</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cầu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cho</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việc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xây</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dựng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hệ</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thống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phần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mềm</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hỗ</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trợ</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bác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sĩ</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trong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việc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điều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bệnh</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nhân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thận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nhân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tạo</a:t>
            </a:r>
            <a:br>
              <a:rPr lang="vi-VN" i="0" dirty="0">
                <a:effectLst/>
                <a:latin typeface="Calibri" panose="020F0502020204030204" pitchFamily="34" charset="0"/>
                <a:cs typeface="Calibri" panose="020F0502020204030204" pitchFamily="34" charset="0"/>
              </a:rPr>
            </a:br>
            <a:r>
              <a:rPr lang="en-US" i="0" dirty="0">
                <a:effectLst/>
                <a:latin typeface="Calibri" panose="020F0502020204030204" pitchFamily="34" charset="0"/>
                <a:cs typeface="Calibri" panose="020F0502020204030204" pitchFamily="34" charset="0"/>
              </a:rPr>
              <a:t> </a:t>
            </a: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315F47A-99F9-E2DF-75AF-F865CE1E7E62}"/>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a:latin typeface="Times New Roman" panose="02020603050405020304" pitchFamily="18" charset="0"/>
                <a:cs typeface="Times New Roman" panose="02020603050405020304" pitchFamily="18" charset="0"/>
              </a:rPr>
              <a:t>Quy </a:t>
            </a:r>
            <a:r>
              <a:rPr lang="en-US" altLang="en-US" sz="2000" b="1" dirty="0" err="1">
                <a:latin typeface="Times New Roman" panose="02020603050405020304" pitchFamily="18" charset="0"/>
                <a:cs typeface="Times New Roman" panose="02020603050405020304" pitchFamily="18" charset="0"/>
              </a:rPr>
              <a:t>trình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thăm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khám</a:t>
            </a:r>
            <a:r>
              <a:rPr lang="en-US" altLang="en-US" sz="2000" b="1" dirty="0">
                <a:latin typeface="Times New Roman" panose="02020603050405020304" pitchFamily="18" charset="0"/>
                <a:cs typeface="Times New Roman" panose="02020603050405020304" pitchFamily="18" charset="0"/>
              </a:rPr>
              <a:t> </a:t>
            </a:r>
          </a:p>
          <a:p>
            <a:endParaRPr lang="en-AI" dirty="0"/>
          </a:p>
        </p:txBody>
      </p:sp>
    </p:spTree>
    <p:extLst>
      <p:ext uri="{BB962C8B-B14F-4D97-AF65-F5344CB8AC3E}">
        <p14:creationId xmlns:p14="http://schemas.microsoft.com/office/powerpoint/2010/main" val="116237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Xây</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dựng</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lớp</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LogController</a:t>
            </a:r>
            <a:br>
              <a:rPr lang="en-AI" dirty="0"/>
            </a:br>
            <a:br>
              <a:rPr lang="en-US" altLang="en-US" dirty="0"/>
            </a:br>
            <a:endParaRPr lang="en-US" dirty="0"/>
          </a:p>
        </p:txBody>
      </p:sp>
      <p:sp>
        <p:nvSpPr>
          <p:cNvPr id="7" name="TextBox 6">
            <a:extLst>
              <a:ext uri="{FF2B5EF4-FFF2-40B4-BE49-F238E27FC236}">
                <a16:creationId xmlns:a16="http://schemas.microsoft.com/office/drawing/2014/main" id="{31503F69-00B6-13AA-53E7-25960B12F3D3}"/>
              </a:ext>
            </a:extLst>
          </p:cNvPr>
          <p:cNvSpPr txBox="1"/>
          <p:nvPr/>
        </p:nvSpPr>
        <p:spPr>
          <a:xfrm>
            <a:off x="161927" y="930537"/>
            <a:ext cx="8820146" cy="646331"/>
          </a:xfrm>
          <a:prstGeom prst="rect">
            <a:avLst/>
          </a:prstGeom>
          <a:noFill/>
        </p:spPr>
        <p:txBody>
          <a:bodyPr wrap="square">
            <a:spAutoFit/>
          </a:bodyPr>
          <a:lstStyle/>
          <a:p>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Trong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quá</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luôn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luôn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sẽ</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những</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sự</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cố</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xảy</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ra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ngoại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lệ</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chưa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tính</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đến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khi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đó</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Log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hiện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vai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trò</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tìm</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ra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nguyên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nhân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sự</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cố</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để</a:t>
            </a:r>
            <a:r>
              <a:rPr lang="en-US" kern="100" dirty="0">
                <a:solidFill>
                  <a:srgbClr val="000000"/>
                </a:solidFill>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khắc</a:t>
            </a:r>
            <a:r>
              <a:rPr lang="en-US" kern="100" dirty="0">
                <a:solidFill>
                  <a:srgbClr val="000000"/>
                </a:solidFill>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phục</a:t>
            </a:r>
            <a:endParaRPr lang="en-AI" dirty="0"/>
          </a:p>
        </p:txBody>
      </p:sp>
      <p:sp>
        <p:nvSpPr>
          <p:cNvPr id="10" name="TextBox 9">
            <a:extLst>
              <a:ext uri="{FF2B5EF4-FFF2-40B4-BE49-F238E27FC236}">
                <a16:creationId xmlns:a16="http://schemas.microsoft.com/office/drawing/2014/main" id="{1B0E8763-B60F-E44E-59BA-B98666945040}"/>
              </a:ext>
            </a:extLst>
          </p:cNvPr>
          <p:cNvSpPr txBox="1"/>
          <p:nvPr/>
        </p:nvSpPr>
        <p:spPr>
          <a:xfrm>
            <a:off x="0" y="1763152"/>
            <a:ext cx="8820146" cy="369332"/>
          </a:xfrm>
          <a:prstGeom prst="rect">
            <a:avLst/>
          </a:prstGeom>
          <a:noFill/>
        </p:spPr>
        <p:txBody>
          <a:bodyPr wrap="square">
            <a:spAutoFit/>
          </a:bodyPr>
          <a:lstStyle/>
          <a:p>
            <a:pPr indent="180340">
              <a:spcBef>
                <a:spcPts val="600"/>
              </a:spcBef>
              <a:spcAft>
                <a:spcPts val="600"/>
              </a:spcAft>
            </a:pPr>
            <a:r>
              <a:rPr lang="en-US" sz="1800" kern="100" dirty="0" err="1">
                <a:solidFill>
                  <a:srgbClr val="0070C0"/>
                </a:solidFill>
                <a:effectLst/>
                <a:ea typeface="Calibri" panose="020F0502020204030204" pitchFamily="34" charset="0"/>
                <a:cs typeface="Angsana New" panose="02020603050405020304" pitchFamily="18" charset="-34"/>
              </a:rPr>
              <a:t>Cấu</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trúc</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thư</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mục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đường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dẫn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tuyệt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đối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đến</a:t>
            </a:r>
            <a:r>
              <a:rPr lang="en-US" kern="100" dirty="0">
                <a:ea typeface="Calibri" panose="020F0502020204030204" pitchFamily="34" charset="0"/>
                <a:cs typeface="Angsana New" panose="02020603050405020304" pitchFamily="18" charset="-34"/>
              </a:rPr>
              <a:t> </a:t>
            </a:r>
            <a:r>
              <a:rPr lang="en-US" b="1" kern="100" dirty="0" err="1">
                <a:ea typeface="Calibri" panose="020F0502020204030204" pitchFamily="34" charset="0"/>
                <a:cs typeface="Angsana New" panose="02020603050405020304" pitchFamily="18" charset="-34"/>
              </a:rPr>
              <a:t>Thư</a:t>
            </a:r>
            <a:r>
              <a:rPr lang="en-US" b="1" kern="100" dirty="0">
                <a:ea typeface="Calibri" panose="020F0502020204030204" pitchFamily="34" charset="0"/>
                <a:cs typeface="Angsana New" panose="02020603050405020304" pitchFamily="18" charset="-34"/>
              </a:rPr>
              <a:t> </a:t>
            </a:r>
            <a:r>
              <a:rPr lang="en-US" b="1" kern="100" dirty="0" err="1">
                <a:ea typeface="Calibri" panose="020F0502020204030204" pitchFamily="34" charset="0"/>
                <a:cs typeface="Angsana New" panose="02020603050405020304" pitchFamily="18" charset="-34"/>
              </a:rPr>
              <a:t>mục</a:t>
            </a:r>
            <a:r>
              <a:rPr lang="en-US" sz="1800" b="1" kern="100" dirty="0">
                <a:effectLst/>
                <a:ea typeface="Calibri" panose="020F0502020204030204" pitchFamily="34" charset="0"/>
                <a:cs typeface="Angsana New" panose="02020603050405020304" pitchFamily="18" charset="-34"/>
              </a:rPr>
              <a:t> “C:\LOG”</a:t>
            </a:r>
          </a:p>
        </p:txBody>
      </p:sp>
      <p:pic>
        <p:nvPicPr>
          <p:cNvPr id="6" name="Picture 5">
            <a:extLst>
              <a:ext uri="{FF2B5EF4-FFF2-40B4-BE49-F238E27FC236}">
                <a16:creationId xmlns:a16="http://schemas.microsoft.com/office/drawing/2014/main" id="{1A4BED40-4E5E-873E-C5A2-BAD3836A9C31}"/>
              </a:ext>
            </a:extLst>
          </p:cNvPr>
          <p:cNvPicPr>
            <a:picLocks noChangeAspect="1"/>
          </p:cNvPicPr>
          <p:nvPr/>
        </p:nvPicPr>
        <p:blipFill>
          <a:blip r:embed="rId3"/>
          <a:stretch>
            <a:fillRect/>
          </a:stretch>
        </p:blipFill>
        <p:spPr>
          <a:xfrm>
            <a:off x="235077" y="2239240"/>
            <a:ext cx="4599095" cy="1898981"/>
          </a:xfrm>
          <a:prstGeom prst="rect">
            <a:avLst/>
          </a:prstGeom>
        </p:spPr>
      </p:pic>
      <p:sp>
        <p:nvSpPr>
          <p:cNvPr id="9" name="TextBox 8">
            <a:extLst>
              <a:ext uri="{FF2B5EF4-FFF2-40B4-BE49-F238E27FC236}">
                <a16:creationId xmlns:a16="http://schemas.microsoft.com/office/drawing/2014/main" id="{75986AF6-9A96-E9BB-0EBA-0E7DF3E60061}"/>
              </a:ext>
            </a:extLst>
          </p:cNvPr>
          <p:cNvSpPr txBox="1"/>
          <p:nvPr/>
        </p:nvSpPr>
        <p:spPr>
          <a:xfrm>
            <a:off x="4874303" y="4430807"/>
            <a:ext cx="4034619" cy="923330"/>
          </a:xfrm>
          <a:prstGeom prst="rect">
            <a:avLst/>
          </a:prstGeom>
          <a:noFill/>
        </p:spPr>
        <p:txBody>
          <a:bodyPr wrap="square">
            <a:spAutoFit/>
          </a:bodyPr>
          <a:lstStyle/>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file: “hospital_yymmdd.txt”,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yymmdd</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a:t>
            </a:r>
            <a:r>
              <a:rPr lang="en-US" sz="1800" kern="100" dirty="0">
                <a:effectLst/>
                <a:ea typeface="Calibri" panose="020F0502020204030204" pitchFamily="34" charset="0"/>
                <a:cs typeface="Angsana New" panose="02020603050405020304" pitchFamily="18" charset="-34"/>
              </a:rPr>
              <a:t>: hospital_230724.txt</a:t>
            </a:r>
          </a:p>
        </p:txBody>
      </p:sp>
      <p:pic>
        <p:nvPicPr>
          <p:cNvPr id="13" name="Picture 12">
            <a:extLst>
              <a:ext uri="{FF2B5EF4-FFF2-40B4-BE49-F238E27FC236}">
                <a16:creationId xmlns:a16="http://schemas.microsoft.com/office/drawing/2014/main" id="{CAC475E6-8A97-09CE-61FC-34DA67F5E55D}"/>
              </a:ext>
            </a:extLst>
          </p:cNvPr>
          <p:cNvPicPr>
            <a:picLocks noChangeAspect="1"/>
          </p:cNvPicPr>
          <p:nvPr/>
        </p:nvPicPr>
        <p:blipFill>
          <a:blip r:embed="rId4"/>
          <a:stretch>
            <a:fillRect/>
          </a:stretch>
        </p:blipFill>
        <p:spPr>
          <a:xfrm>
            <a:off x="157882" y="4324505"/>
            <a:ext cx="4476030" cy="1008464"/>
          </a:xfrm>
          <a:prstGeom prst="rect">
            <a:avLst/>
          </a:prstGeom>
        </p:spPr>
      </p:pic>
      <p:sp>
        <p:nvSpPr>
          <p:cNvPr id="14" name="TextBox 13">
            <a:extLst>
              <a:ext uri="{FF2B5EF4-FFF2-40B4-BE49-F238E27FC236}">
                <a16:creationId xmlns:a16="http://schemas.microsoft.com/office/drawing/2014/main" id="{C3B6DF48-A219-283E-0758-72F5B2428E06}"/>
              </a:ext>
            </a:extLst>
          </p:cNvPr>
          <p:cNvSpPr txBox="1"/>
          <p:nvPr/>
        </p:nvSpPr>
        <p:spPr>
          <a:xfrm>
            <a:off x="4874303" y="2427580"/>
            <a:ext cx="4034619" cy="923330"/>
          </a:xfrm>
          <a:prstGeom prst="rect">
            <a:avLst/>
          </a:prstGeom>
          <a:noFill/>
        </p:spPr>
        <p:txBody>
          <a:bodyPr wrap="square">
            <a:spAutoFit/>
          </a:bodyPr>
          <a:lstStyle/>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Tự</a:t>
            </a:r>
            <a:r>
              <a:rPr lang="en-US" sz="1800" kern="100" dirty="0">
                <a:effectLst/>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động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tạo</a:t>
            </a:r>
            <a:r>
              <a:rPr lang="en-US" kern="100" dirty="0">
                <a:ea typeface="Calibri" panose="020F0502020204030204" pitchFamily="34" charset="0"/>
                <a:cs typeface="Angsana New" panose="02020603050405020304" pitchFamily="18" charset="-34"/>
              </a:rPr>
              <a:t> Folder </a:t>
            </a:r>
            <a:r>
              <a:rPr lang="en-US" kern="100" dirty="0" err="1">
                <a:ea typeface="Calibri" panose="020F0502020204030204" pitchFamily="34" charset="0"/>
                <a:cs typeface="Angsana New" panose="02020603050405020304" pitchFamily="18" charset="-34"/>
              </a:rPr>
              <a:t>theo</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ngày</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với</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fomat</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yyyymmdd</a:t>
            </a:r>
            <a:r>
              <a:rPr lang="en-US" kern="100" dirty="0">
                <a:ea typeface="Calibri" panose="020F0502020204030204" pitchFamily="34" charset="0"/>
                <a:cs typeface="Angsana New" panose="02020603050405020304" pitchFamily="18" charset="-34"/>
              </a:rPr>
              <a:t>”</a:t>
            </a:r>
          </a:p>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V</a:t>
            </a:r>
            <a:r>
              <a:rPr lang="en-US" kern="100" dirty="0" err="1">
                <a:ea typeface="Calibri" panose="020F0502020204030204" pitchFamily="34" charset="0"/>
                <a:cs typeface="Angsana New" panose="02020603050405020304" pitchFamily="18" charset="-34"/>
              </a:rPr>
              <a:t>í</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dụ</a:t>
            </a:r>
            <a:r>
              <a:rPr lang="en-US" kern="100" dirty="0">
                <a:ea typeface="Calibri" panose="020F0502020204030204" pitchFamily="34" charset="0"/>
                <a:cs typeface="Angsana New" panose="02020603050405020304" pitchFamily="18" charset="-34"/>
              </a:rPr>
              <a:t>: 20230816</a:t>
            </a:r>
            <a:endParaRPr lang="en-US"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539129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tLang="en-US" sz="2800" b="1" dirty="0" err="1">
                <a:latin typeface="Times New Roman" panose="02020603050405020304" pitchFamily="18" charset="0"/>
                <a:cs typeface="Times New Roman" panose="02020603050405020304" pitchFamily="18" charset="0"/>
              </a:rPr>
              <a:t>Xây</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dựng</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lớp</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LogController</a:t>
            </a:r>
            <a:br>
              <a:rPr lang="en-AI" dirty="0"/>
            </a:br>
            <a:br>
              <a:rPr lang="en-US" altLang="en-US" dirty="0"/>
            </a:br>
            <a:endParaRPr lang="en-US" dirty="0"/>
          </a:p>
        </p:txBody>
      </p:sp>
      <p:sp>
        <p:nvSpPr>
          <p:cNvPr id="4" name="TextBox 3">
            <a:extLst>
              <a:ext uri="{FF2B5EF4-FFF2-40B4-BE49-F238E27FC236}">
                <a16:creationId xmlns:a16="http://schemas.microsoft.com/office/drawing/2014/main" id="{7321119F-8FEE-2FF8-6F13-2111149F39FC}"/>
              </a:ext>
            </a:extLst>
          </p:cNvPr>
          <p:cNvSpPr txBox="1"/>
          <p:nvPr/>
        </p:nvSpPr>
        <p:spPr>
          <a:xfrm>
            <a:off x="235077" y="1008096"/>
            <a:ext cx="8065544" cy="3754874"/>
          </a:xfrm>
          <a:prstGeom prst="rect">
            <a:avLst/>
          </a:prstGeom>
          <a:noFill/>
        </p:spPr>
        <p:txBody>
          <a:bodyPr wrap="square">
            <a:spAutoFit/>
          </a:bodyPr>
          <a:lstStyle/>
          <a:p>
            <a:pPr indent="180340">
              <a:spcBef>
                <a:spcPts val="600"/>
              </a:spcBef>
              <a:spcAft>
                <a:spcPts val="600"/>
              </a:spcAft>
            </a:pPr>
            <a:r>
              <a:rPr lang="en-US" sz="1800" kern="100" dirty="0" err="1">
                <a:solidFill>
                  <a:srgbClr val="0070C0"/>
                </a:solidFill>
                <a:effectLst/>
                <a:ea typeface="Calibri" panose="020F0502020204030204" pitchFamily="34" charset="0"/>
                <a:cs typeface="Angsana New" panose="02020603050405020304" pitchFamily="18" charset="-34"/>
              </a:rPr>
              <a:t>Các</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Hàm</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chính</a:t>
            </a:r>
            <a:r>
              <a:rPr lang="en-US" sz="1800" kern="100" dirty="0">
                <a:solidFill>
                  <a:srgbClr val="0070C0"/>
                </a:solidFill>
                <a:effectLst/>
                <a:ea typeface="Calibri" panose="020F0502020204030204" pitchFamily="34" charset="0"/>
                <a:cs typeface="Angsana New" panose="02020603050405020304" pitchFamily="18" charset="-34"/>
              </a:rPr>
              <a:t> </a:t>
            </a:r>
            <a:r>
              <a:rPr lang="en-US" sz="1800" kern="100" dirty="0" err="1">
                <a:solidFill>
                  <a:srgbClr val="0070C0"/>
                </a:solidFill>
                <a:effectLst/>
                <a:ea typeface="Calibri" panose="020F0502020204030204" pitchFamily="34" charset="0"/>
                <a:cs typeface="Angsana New" panose="02020603050405020304" pitchFamily="18" charset="-34"/>
              </a:rPr>
              <a:t>trong</a:t>
            </a:r>
            <a:r>
              <a:rPr lang="en-US" sz="1800" kern="100" dirty="0">
                <a:solidFill>
                  <a:srgbClr val="0070C0"/>
                </a:solidFill>
                <a:effectLst/>
                <a:ea typeface="Calibri" panose="020F0502020204030204" pitchFamily="34" charset="0"/>
                <a:cs typeface="Angsana New" panose="02020603050405020304" pitchFamily="18" charset="-34"/>
              </a:rPr>
              <a:t> Class </a:t>
            </a:r>
            <a:r>
              <a:rPr lang="en-US" sz="1800" kern="100" dirty="0" err="1">
                <a:solidFill>
                  <a:srgbClr val="0070C0"/>
                </a:solidFill>
                <a:effectLst/>
                <a:ea typeface="Calibri" panose="020F0502020204030204" pitchFamily="34" charset="0"/>
                <a:cs typeface="Angsana New" panose="02020603050405020304" pitchFamily="18" charset="-34"/>
              </a:rPr>
              <a:t>LogControler</a:t>
            </a:r>
            <a:r>
              <a:rPr lang="en-US" sz="1800" kern="100" dirty="0">
                <a:effectLst/>
                <a:ea typeface="Calibri" panose="020F0502020204030204" pitchFamily="34" charset="0"/>
                <a:cs typeface="Angsana New" panose="02020603050405020304" pitchFamily="18" charset="-34"/>
              </a:rPr>
              <a:t>:</a:t>
            </a:r>
          </a:p>
          <a:p>
            <a:pPr indent="180340">
              <a:spcBef>
                <a:spcPts val="600"/>
              </a:spcBef>
              <a:spcAft>
                <a:spcPts val="600"/>
              </a:spcAft>
            </a:pPr>
            <a:r>
              <a:rPr lang="en-US" sz="1800" b="1" kern="100" dirty="0">
                <a:effectLst/>
                <a:ea typeface="Calibri" panose="020F0502020204030204" pitchFamily="34" charset="0"/>
                <a:cs typeface="Angsana New" panose="02020603050405020304" pitchFamily="18" charset="-34"/>
              </a:rPr>
              <a:t>(</a:t>
            </a:r>
            <a:r>
              <a:rPr lang="en-US" sz="1800" b="1" kern="100" dirty="0" err="1">
                <a:effectLst/>
                <a:ea typeface="Calibri" panose="020F0502020204030204" pitchFamily="34" charset="0"/>
                <a:cs typeface="Angsana New" panose="02020603050405020304" pitchFamily="18" charset="-34"/>
              </a:rPr>
              <a:t>Tất</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cả</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chỉ</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hoạt</a:t>
            </a:r>
            <a:r>
              <a:rPr lang="en-US" sz="1800" b="1" kern="100" dirty="0">
                <a:effectLst/>
                <a:ea typeface="Calibri" panose="020F0502020204030204" pitchFamily="34" charset="0"/>
                <a:cs typeface="Angsana New" panose="02020603050405020304" pitchFamily="18" charset="-34"/>
              </a:rPr>
              <a:t> </a:t>
            </a:r>
            <a:r>
              <a:rPr lang="en-US" b="1" kern="100" dirty="0" err="1">
                <a:ea typeface="Calibri" panose="020F0502020204030204" pitchFamily="34" charset="0"/>
                <a:cs typeface="Angsana New" panose="02020603050405020304" pitchFamily="18" charset="-34"/>
              </a:rPr>
              <a:t>động</a:t>
            </a:r>
            <a:r>
              <a:rPr lang="en-US" b="1" kern="100" dirty="0">
                <a:ea typeface="Calibri" panose="020F0502020204030204" pitchFamily="34" charset="0"/>
                <a:cs typeface="Angsana New" panose="02020603050405020304" pitchFamily="18" charset="-34"/>
              </a:rPr>
              <a:t> </a:t>
            </a:r>
            <a:r>
              <a:rPr lang="en-US" b="1" kern="100" dirty="0" err="1">
                <a:ea typeface="Calibri" panose="020F0502020204030204" pitchFamily="34" charset="0"/>
                <a:cs typeface="Angsana New" panose="02020603050405020304" pitchFamily="18" charset="-34"/>
              </a:rPr>
              <a:t>khi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cờ</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ghi</a:t>
            </a:r>
            <a:r>
              <a:rPr lang="en-US" sz="1800" b="1" kern="100" dirty="0">
                <a:effectLst/>
                <a:ea typeface="Calibri" panose="020F0502020204030204" pitchFamily="34" charset="0"/>
                <a:cs typeface="Angsana New" panose="02020603050405020304" pitchFamily="18" charset="-34"/>
              </a:rPr>
              <a:t> log </a:t>
            </a:r>
            <a:r>
              <a:rPr lang="en-US" sz="1800" b="1" kern="100" dirty="0" err="1">
                <a:effectLst/>
                <a:ea typeface="Calibri" panose="020F0502020204030204" pitchFamily="34" charset="0"/>
                <a:cs typeface="Angsana New" panose="02020603050405020304" pitchFamily="18" charset="-34"/>
              </a:rPr>
              <a:t>được</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bật</a:t>
            </a:r>
            <a:r>
              <a:rPr lang="en-US" sz="1800" b="1" kern="100" dirty="0">
                <a:effectLst/>
                <a:ea typeface="Calibri" panose="020F0502020204030204" pitchFamily="34" charset="0"/>
                <a:cs typeface="Angsana New" panose="02020603050405020304" pitchFamily="18" charset="-34"/>
              </a:rPr>
              <a:t> : int </a:t>
            </a:r>
            <a:r>
              <a:rPr lang="en-US" sz="1800" b="1" kern="100" dirty="0" err="1">
                <a:effectLst/>
                <a:ea typeface="Calibri" panose="020F0502020204030204" pitchFamily="34" charset="0"/>
                <a:cs typeface="Angsana New" panose="02020603050405020304" pitchFamily="18" charset="-34"/>
              </a:rPr>
              <a:t>useWriteLog</a:t>
            </a:r>
            <a:r>
              <a:rPr lang="en-US" sz="1800" b="1"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spcBef>
                <a:spcPts val="600"/>
              </a:spcBef>
              <a:buFont typeface="Symbol" panose="05050102010706020507" pitchFamily="18" charset="2"/>
              <a:buChar char=""/>
            </a:pPr>
            <a:r>
              <a:rPr lang="en-AI" sz="1800" b="1" kern="100" dirty="0">
                <a:effectLst/>
                <a:ea typeface="Calibri" panose="020F0502020204030204" pitchFamily="34" charset="0"/>
                <a:cs typeface="Angsana New" panose="02020603050405020304" pitchFamily="18" charset="-34"/>
              </a:rPr>
              <a:t>static public void </a:t>
            </a:r>
            <a:r>
              <a:rPr lang="en-AI" sz="1800" b="1" kern="100" dirty="0" err="1">
                <a:effectLst/>
                <a:ea typeface="Calibri" panose="020F0502020204030204" pitchFamily="34" charset="0"/>
                <a:cs typeface="Angsana New" panose="02020603050405020304" pitchFamily="18" charset="-34"/>
              </a:rPr>
              <a:t>WriteLog</a:t>
            </a:r>
            <a:r>
              <a:rPr lang="en-AI" sz="1800" b="1" kern="100" dirty="0">
                <a:effectLst/>
                <a:ea typeface="Calibri" panose="020F0502020204030204" pitchFamily="34" charset="0"/>
                <a:cs typeface="Angsana New" panose="02020603050405020304" pitchFamily="18" charset="-34"/>
              </a:rPr>
              <a:t>(string log)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phụ</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trách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ghi</a:t>
            </a:r>
            <a:r>
              <a:rPr lang="en-US" sz="1800" kern="100" dirty="0">
                <a:effectLst/>
                <a:ea typeface="Calibri" panose="020F0502020204030204" pitchFamily="34" charset="0"/>
                <a:cs typeface="Angsana New" panose="02020603050405020304" pitchFamily="18" charset="-34"/>
              </a:rPr>
              <a:t> log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file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tham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1 string</a:t>
            </a:r>
            <a:endParaRPr lang="en-US" sz="1800" b="1" kern="100" dirty="0">
              <a:effectLst/>
              <a:ea typeface="Calibri" panose="020F0502020204030204" pitchFamily="34" charset="0"/>
              <a:cs typeface="Angsana New" panose="02020603050405020304" pitchFamily="18" charset="-34"/>
            </a:endParaRPr>
          </a:p>
          <a:p>
            <a:pPr>
              <a:spcBef>
                <a:spcPts val="600"/>
              </a:spcBef>
            </a:pP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Fomat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Log: [Current Timestamp], [Log Message]</a:t>
            </a:r>
            <a:endParaRPr lang="en-AI" sz="1800" kern="100" dirty="0">
              <a:effectLst/>
              <a:ea typeface="Calibri" panose="020F0502020204030204" pitchFamily="34" charset="0"/>
              <a:cs typeface="Angsana New" panose="02020603050405020304" pitchFamily="18" charset="-34"/>
            </a:endParaRPr>
          </a:p>
          <a:p>
            <a:pPr marL="342900" indent="-342900">
              <a:spcBef>
                <a:spcPts val="600"/>
              </a:spcBef>
              <a:buFont typeface="Symbol" panose="05050102010706020507" pitchFamily="18" charset="2"/>
              <a:buChar char=""/>
            </a:pPr>
            <a:r>
              <a:rPr lang="en-US" sz="1800" b="1" kern="100" dirty="0">
                <a:effectLst/>
                <a:ea typeface="Calibri" panose="020F0502020204030204" pitchFamily="34" charset="0"/>
                <a:cs typeface="Angsana New" panose="02020603050405020304" pitchFamily="18" charset="-34"/>
              </a:rPr>
              <a:t> static public void </a:t>
            </a:r>
            <a:r>
              <a:rPr lang="en-US" sz="1800" b="1" kern="100" dirty="0" err="1">
                <a:effectLst/>
                <a:ea typeface="Calibri" panose="020F0502020204030204" pitchFamily="34" charset="0"/>
                <a:cs typeface="Angsana New" panose="02020603050405020304" pitchFamily="18" charset="-34"/>
              </a:rPr>
              <a:t>WriteLog</a:t>
            </a:r>
            <a:r>
              <a:rPr lang="en-US" sz="1800" b="1" kern="100" dirty="0">
                <a:effectLst/>
                <a:ea typeface="Calibri" panose="020F0502020204030204" pitchFamily="34" charset="0"/>
                <a:cs typeface="Angsana New" panose="02020603050405020304" pitchFamily="18" charset="-34"/>
              </a:rPr>
              <a:t>(string procedure, </a:t>
            </a:r>
            <a:r>
              <a:rPr lang="en-US" sz="1800" b="1" kern="100" dirty="0" err="1">
                <a:effectLst/>
                <a:ea typeface="Calibri" panose="020F0502020204030204" pitchFamily="34" charset="0"/>
                <a:cs typeface="Angsana New" panose="02020603050405020304" pitchFamily="18" charset="-34"/>
              </a:rPr>
              <a:t>Hashtable</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ht</a:t>
            </a:r>
            <a:r>
              <a:rPr lang="en-US" sz="1800" b="1"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phụ</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trách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ghi</a:t>
            </a:r>
            <a:r>
              <a:rPr lang="en-US" sz="1800" kern="100" dirty="0">
                <a:effectLst/>
                <a:ea typeface="Calibri" panose="020F0502020204030204" pitchFamily="34" charset="0"/>
                <a:cs typeface="Angsana New" panose="02020603050405020304" pitchFamily="18" charset="-34"/>
              </a:rPr>
              <a:t> log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file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tham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procedure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DB,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key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value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database</a:t>
            </a:r>
          </a:p>
          <a:p>
            <a:pPr>
              <a:spcBef>
                <a:spcPts val="600"/>
              </a:spcBef>
            </a:pPr>
            <a:r>
              <a:rPr lang="en-US" sz="1800" b="1" kern="100" dirty="0">
                <a:effectLst/>
                <a:ea typeface="Calibri" panose="020F0502020204030204" pitchFamily="34" charset="0"/>
                <a:cs typeface="Angsana New" panose="02020603050405020304" pitchFamily="18" charset="-34"/>
              </a:rPr>
              <a:t>	</a:t>
            </a: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Fomat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Log: [Current Timestamp],[___], [Key1 : Value1 , Key2 : Value2, … , </a:t>
            </a:r>
            <a:r>
              <a:rPr lang="en-US" sz="1800" kern="100" dirty="0" err="1">
                <a:effectLst/>
                <a:ea typeface="Calibri" panose="020F0502020204030204" pitchFamily="34" charset="0"/>
                <a:cs typeface="Angsana New" panose="02020603050405020304" pitchFamily="18" charset="-34"/>
              </a:rPr>
              <a:t>KeyN</a:t>
            </a: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ValueN</a:t>
            </a:r>
            <a:r>
              <a:rPr lang="en-US" sz="1800" kern="100" dirty="0">
                <a:effectLst/>
                <a:ea typeface="Calibri" panose="020F0502020204030204" pitchFamily="34" charset="0"/>
                <a:cs typeface="Angsana New" panose="02020603050405020304" pitchFamily="18" charset="-34"/>
              </a:rPr>
              <a:t>].</a:t>
            </a:r>
            <a:endParaRPr lang="en-US" b="1" kern="100" dirty="0">
              <a:ea typeface="Calibri" panose="020F0502020204030204" pitchFamily="34" charset="0"/>
              <a:cs typeface="Angsana New" panose="02020603050405020304" pitchFamily="18" charset="-34"/>
            </a:endParaRPr>
          </a:p>
          <a:p>
            <a:pPr marL="342900" lvl="0" indent="-342900">
              <a:spcBef>
                <a:spcPts val="600"/>
              </a:spcBef>
              <a:buFont typeface="Symbol" panose="05050102010706020507" pitchFamily="18" charset="2"/>
              <a:buChar char=""/>
            </a:pPr>
            <a:endParaRPr lang="en-AI" sz="1800" b="1"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449407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a:latin typeface="Times New Roman" panose="02020603050405020304" pitchFamily="18" charset="0"/>
                <a:cs typeface="Times New Roman" panose="02020603050405020304" pitchFamily="18" charset="0"/>
              </a:rPr>
              <a:t>File Log Data</a:t>
            </a:r>
            <a:endParaRPr lang="en-AI" dirty="0"/>
          </a:p>
        </p:txBody>
      </p:sp>
      <p:pic>
        <p:nvPicPr>
          <p:cNvPr id="6" name="Picture 5">
            <a:extLst>
              <a:ext uri="{FF2B5EF4-FFF2-40B4-BE49-F238E27FC236}">
                <a16:creationId xmlns:a16="http://schemas.microsoft.com/office/drawing/2014/main" id="{3070964E-D258-EAE9-3107-59B70F7F326A}"/>
              </a:ext>
            </a:extLst>
          </p:cNvPr>
          <p:cNvPicPr>
            <a:picLocks noChangeAspect="1"/>
          </p:cNvPicPr>
          <p:nvPr/>
        </p:nvPicPr>
        <p:blipFill>
          <a:blip r:embed="rId3"/>
          <a:stretch>
            <a:fillRect/>
          </a:stretch>
        </p:blipFill>
        <p:spPr>
          <a:xfrm>
            <a:off x="235077" y="1484586"/>
            <a:ext cx="8567414" cy="1944414"/>
          </a:xfrm>
          <a:prstGeom prst="rect">
            <a:avLst/>
          </a:prstGeom>
        </p:spPr>
      </p:pic>
      <p:sp>
        <p:nvSpPr>
          <p:cNvPr id="8" name="TextBox 7">
            <a:extLst>
              <a:ext uri="{FF2B5EF4-FFF2-40B4-BE49-F238E27FC236}">
                <a16:creationId xmlns:a16="http://schemas.microsoft.com/office/drawing/2014/main" id="{A43F1700-FE4A-6370-15EF-A5FB5C940C76}"/>
              </a:ext>
            </a:extLst>
          </p:cNvPr>
          <p:cNvSpPr txBox="1"/>
          <p:nvPr/>
        </p:nvSpPr>
        <p:spPr>
          <a:xfrm>
            <a:off x="235077" y="4145872"/>
            <a:ext cx="8083300" cy="646331"/>
          </a:xfrm>
          <a:prstGeom prst="rect">
            <a:avLst/>
          </a:prstGeom>
          <a:noFill/>
        </p:spPr>
        <p:txBody>
          <a:bodyPr wrap="square" rtlCol="0">
            <a:spAutoFit/>
          </a:bodyPr>
          <a:lstStyle/>
          <a:p>
            <a:pPr marL="285750" indent="-285750">
              <a:buFontTx/>
              <a:buChar char="-"/>
            </a:pPr>
            <a:r>
              <a:rPr lang="en-US" dirty="0" err="1"/>
              <a:t>Có</a:t>
            </a:r>
            <a:r>
              <a:rPr lang="en-US" dirty="0"/>
              <a:t> </a:t>
            </a:r>
            <a:r>
              <a:rPr lang="en-US" dirty="0" err="1"/>
              <a:t>thể</a:t>
            </a:r>
            <a:r>
              <a:rPr lang="en-US" dirty="0"/>
              <a:t> chia </a:t>
            </a:r>
            <a:r>
              <a:rPr lang="en-US" dirty="0" err="1"/>
              <a:t>nhỏ</a:t>
            </a:r>
            <a:r>
              <a:rPr lang="en-US" dirty="0"/>
              <a:t> </a:t>
            </a:r>
            <a:r>
              <a:rPr lang="en-US" dirty="0" err="1"/>
              <a:t>hệ</a:t>
            </a:r>
            <a:r>
              <a:rPr lang="en-US" dirty="0"/>
              <a:t> </a:t>
            </a:r>
            <a:r>
              <a:rPr lang="en-US" dirty="0" err="1"/>
              <a:t>thống</a:t>
            </a:r>
            <a:r>
              <a:rPr lang="en-US" dirty="0"/>
              <a:t> Log </a:t>
            </a:r>
            <a:r>
              <a:rPr lang="en-US" dirty="0" err="1"/>
              <a:t>Nhỏ</a:t>
            </a:r>
            <a:r>
              <a:rPr lang="en-US" dirty="0"/>
              <a:t> </a:t>
            </a:r>
            <a:r>
              <a:rPr lang="en-US" dirty="0" err="1"/>
              <a:t>hơn</a:t>
            </a:r>
            <a:r>
              <a:rPr lang="en-US" dirty="0"/>
              <a:t> </a:t>
            </a:r>
            <a:r>
              <a:rPr lang="en-US" dirty="0" err="1"/>
              <a:t>để</a:t>
            </a:r>
            <a:r>
              <a:rPr lang="en-US" dirty="0"/>
              <a:t> </a:t>
            </a:r>
            <a:r>
              <a:rPr lang="en-US" dirty="0" err="1"/>
              <a:t>tiện</a:t>
            </a:r>
            <a:r>
              <a:rPr lang="en-US" dirty="0"/>
              <a:t> </a:t>
            </a:r>
            <a:r>
              <a:rPr lang="en-US" dirty="0" err="1"/>
              <a:t>quản</a:t>
            </a:r>
            <a:r>
              <a:rPr lang="en-US" dirty="0"/>
              <a:t> </a:t>
            </a:r>
            <a:r>
              <a:rPr lang="en-US" dirty="0" err="1"/>
              <a:t>lý</a:t>
            </a:r>
            <a:endParaRPr lang="en-US" dirty="0"/>
          </a:p>
          <a:p>
            <a:pPr marL="285750" indent="-285750">
              <a:buFontTx/>
              <a:buChar char="-"/>
            </a:pPr>
            <a:r>
              <a:rPr lang="en-US" dirty="0" err="1"/>
              <a:t>Việc</a:t>
            </a:r>
            <a:r>
              <a:rPr lang="en-US" dirty="0"/>
              <a:t> </a:t>
            </a:r>
            <a:r>
              <a:rPr lang="en-US" dirty="0" err="1"/>
              <a:t>sử</a:t>
            </a:r>
            <a:r>
              <a:rPr lang="en-US" dirty="0"/>
              <a:t> </a:t>
            </a:r>
            <a:r>
              <a:rPr lang="en-US" dirty="0" err="1"/>
              <a:t>dụng</a:t>
            </a:r>
            <a:r>
              <a:rPr lang="en-US" dirty="0"/>
              <a:t> log </a:t>
            </a:r>
            <a:r>
              <a:rPr lang="en-US" dirty="0" err="1"/>
              <a:t>có</a:t>
            </a:r>
            <a:r>
              <a:rPr lang="en-US" dirty="0"/>
              <a:t> </a:t>
            </a:r>
            <a:r>
              <a:rPr lang="en-US" dirty="0" err="1"/>
              <a:t>thể</a:t>
            </a:r>
            <a:r>
              <a:rPr lang="en-US" dirty="0"/>
              <a:t> </a:t>
            </a:r>
            <a:r>
              <a:rPr lang="en-US" dirty="0" err="1"/>
              <a:t>dẫn</a:t>
            </a:r>
            <a:r>
              <a:rPr lang="en-US" dirty="0"/>
              <a:t> </a:t>
            </a:r>
            <a:r>
              <a:rPr lang="en-US" dirty="0" err="1"/>
              <a:t>tới</a:t>
            </a:r>
            <a:r>
              <a:rPr lang="en-US" dirty="0"/>
              <a:t> </a:t>
            </a:r>
            <a:r>
              <a:rPr lang="en-US" dirty="0" err="1"/>
              <a:t>giảm</a:t>
            </a:r>
            <a:r>
              <a:rPr lang="en-US" dirty="0"/>
              <a:t> </a:t>
            </a:r>
            <a:r>
              <a:rPr lang="en-US" dirty="0" err="1"/>
              <a:t>hiệu</a:t>
            </a:r>
            <a:r>
              <a:rPr lang="en-US" dirty="0"/>
              <a:t> </a:t>
            </a:r>
            <a:r>
              <a:rPr lang="en-US" dirty="0" err="1"/>
              <a:t>năng</a:t>
            </a:r>
            <a:r>
              <a:rPr lang="en-US" dirty="0"/>
              <a:t> </a:t>
            </a:r>
            <a:r>
              <a:rPr lang="en-US" dirty="0" err="1"/>
              <a:t>nên</a:t>
            </a:r>
            <a:r>
              <a:rPr lang="en-US" dirty="0"/>
              <a:t> </a:t>
            </a:r>
            <a:r>
              <a:rPr lang="en-US" dirty="0" err="1"/>
              <a:t>có</a:t>
            </a:r>
            <a:r>
              <a:rPr lang="en-US" dirty="0"/>
              <a:t> </a:t>
            </a:r>
            <a:r>
              <a:rPr lang="en-US" dirty="0" err="1"/>
              <a:t>thể</a:t>
            </a:r>
            <a:r>
              <a:rPr lang="en-US" dirty="0"/>
              <a:t> </a:t>
            </a:r>
            <a:r>
              <a:rPr lang="en-US" dirty="0" err="1"/>
              <a:t>tắt</a:t>
            </a:r>
            <a:r>
              <a:rPr lang="en-US" dirty="0"/>
              <a:t> </a:t>
            </a:r>
            <a:r>
              <a:rPr lang="en-US" dirty="0" err="1"/>
              <a:t>khi</a:t>
            </a:r>
            <a:r>
              <a:rPr lang="en-US" dirty="0"/>
              <a:t> </a:t>
            </a:r>
            <a:r>
              <a:rPr lang="en-US" dirty="0" err="1"/>
              <a:t>không</a:t>
            </a:r>
            <a:r>
              <a:rPr lang="en-US" dirty="0"/>
              <a:t> </a:t>
            </a:r>
            <a:r>
              <a:rPr lang="en-US" dirty="0" err="1"/>
              <a:t>cần</a:t>
            </a:r>
            <a:r>
              <a:rPr lang="en-US" dirty="0"/>
              <a:t> </a:t>
            </a:r>
            <a:r>
              <a:rPr lang="en-US" dirty="0" err="1"/>
              <a:t>gỡ</a:t>
            </a:r>
            <a:r>
              <a:rPr lang="en-US" dirty="0"/>
              <a:t> </a:t>
            </a:r>
            <a:r>
              <a:rPr lang="en-US" dirty="0" err="1"/>
              <a:t>lỗi</a:t>
            </a:r>
            <a:endParaRPr lang="en-AI" dirty="0"/>
          </a:p>
        </p:txBody>
      </p:sp>
    </p:spTree>
    <p:extLst>
      <p:ext uri="{BB962C8B-B14F-4D97-AF65-F5344CB8AC3E}">
        <p14:creationId xmlns:p14="http://schemas.microsoft.com/office/powerpoint/2010/main" val="260249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Đánh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3754874"/>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Hệ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thống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gồm</a:t>
            </a:r>
            <a:r>
              <a:rPr lang="en-US" sz="1800" kern="100" dirty="0">
                <a:effectLst/>
                <a:ea typeface="Calibri" panose="020F0502020204030204" pitchFamily="34" charset="0"/>
                <a:cs typeface="Angsana New" panose="02020603050405020304" pitchFamily="18" charset="-34"/>
              </a:rPr>
              <a:t> 1 server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clien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chạy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Winfrom</a:t>
            </a:r>
            <a:r>
              <a:rPr lang="en-US" sz="1800" kern="100" dirty="0">
                <a:effectLst/>
                <a:ea typeface="Calibri" panose="020F0502020204030204" pitchFamily="34" charset="0"/>
                <a:cs typeface="Angsana New" panose="02020603050405020304" pitchFamily="18" charset="-34"/>
              </a:rPr>
              <a:t> ban </a:t>
            </a:r>
            <a:r>
              <a:rPr lang="en-US" sz="1800" kern="100" dirty="0" err="1">
                <a:effectLst/>
                <a:ea typeface="Calibri" panose="020F0502020204030204" pitchFamily="34" charset="0"/>
                <a:cs typeface="Angsana New" panose="02020603050405020304" pitchFamily="18" charset="-34"/>
              </a:rPr>
              <a:t>đầu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đáp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yêu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cầu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đặt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endParaRPr lang="en-US" sz="1800" kern="100" dirty="0">
              <a:effectLst/>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bộ</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đem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định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a:t>
            </a:r>
            <a:endParaRPr lang="en-AI" sz="1800" kern="100" dirty="0">
              <a:effectLst/>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en-US" sz="1800" b="1" kern="100" dirty="0" err="1">
                <a:effectLst/>
                <a:ea typeface="Calibri" panose="020F0502020204030204" pitchFamily="34" charset="0"/>
                <a:cs typeface="Angsana New" panose="02020603050405020304" pitchFamily="18" charset="-34"/>
              </a:rPr>
              <a:t>Về</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hạn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chế</a:t>
            </a:r>
            <a:r>
              <a:rPr lang="en-US" sz="1800" b="1"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ngắn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vẫn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tồn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điểm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lvl="0">
              <a:spcBef>
                <a:spcPts val="600"/>
              </a:spcBef>
            </a:pP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đảm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bảo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bắt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vào</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lvl="0">
              <a:spcAft>
                <a:spcPts val="600"/>
              </a:spcAft>
            </a:pP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gặp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thiếu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3252922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Hướng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phát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triển</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3514808"/>
          </a:xfrm>
          <a:prstGeom prst="rect">
            <a:avLst/>
          </a:prstGeom>
          <a:noFill/>
        </p:spPr>
        <p:txBody>
          <a:bodyPr wrap="square">
            <a:spAutoFit/>
          </a:bodyPr>
          <a:lstStyle/>
          <a:p>
            <a:pPr marL="342900" lvl="0" indent="-342900">
              <a:lnSpc>
                <a:spcPct val="120000"/>
              </a:lnSpc>
              <a:spcBef>
                <a:spcPts val="600"/>
              </a:spcBef>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dữ</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liệu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có</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thể</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mở</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rộng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tổ</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hợp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lý</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để</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hướng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kết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hợp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giữa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công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nghệ</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trong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việc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chuấn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nhằm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giảm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bớt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gánh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nặng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nSpc>
                <a:spcPct val="120000"/>
              </a:lnSpc>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Nâng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cấp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khả</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năng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thập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tích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dữ</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liệu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lớn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đây</a:t>
            </a:r>
            <a:r>
              <a:rPr lang="fr-FR" sz="1800" kern="100" dirty="0">
                <a:effectLst/>
                <a:ea typeface="Calibri" panose="020F0502020204030204" pitchFamily="34" charset="0"/>
                <a:cs typeface="Angsana New" panose="02020603050405020304" pitchFamily="18" charset="-34"/>
              </a:rPr>
              <a:t> là  </a:t>
            </a:r>
            <a:r>
              <a:rPr lang="fr-FR" sz="1800" kern="100" dirty="0" err="1">
                <a:effectLst/>
                <a:ea typeface="Calibri" panose="020F0502020204030204" pitchFamily="34" charset="0"/>
                <a:cs typeface="Angsana New" panose="02020603050405020304" pitchFamily="18" charset="-34"/>
              </a:rPr>
              <a:t>hướng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phát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triển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cốt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yếu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của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Đưa</a:t>
            </a:r>
            <a:r>
              <a:rPr lang="fr-FR" sz="1800" kern="100" dirty="0">
                <a:effectLst/>
                <a:ea typeface="Calibri" panose="020F0502020204030204" pitchFamily="34" charset="0"/>
                <a:cs typeface="Angsana New" panose="02020603050405020304" pitchFamily="18" charset="-34"/>
              </a:rPr>
              <a:t> ra </a:t>
            </a:r>
            <a:r>
              <a:rPr lang="fr-FR" sz="1800" kern="100" dirty="0" err="1">
                <a:effectLst/>
                <a:ea typeface="Calibri" panose="020F0502020204030204" pitchFamily="34" charset="0"/>
                <a:cs typeface="Angsana New" panose="02020603050405020304" pitchFamily="18" charset="-34"/>
              </a:rPr>
              <a:t>được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nhiều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phân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tích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mỗi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dưới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dạng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biểu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đồ</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xây</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mô</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hình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sơ</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bộ</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tình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trạng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khỏe</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của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trước</a:t>
            </a:r>
            <a:r>
              <a:rPr lang="fr-FR" sz="1800" kern="100" dirty="0">
                <a:effectLst/>
                <a:ea typeface="Calibri" panose="020F0502020204030204" pitchFamily="34" charset="0"/>
                <a:cs typeface="Angsana New" panose="02020603050405020304" pitchFamily="18" charset="-34"/>
              </a:rPr>
              <a:t> khi </a:t>
            </a:r>
            <a:r>
              <a:rPr lang="fr-FR" sz="1800" kern="100" dirty="0" err="1">
                <a:effectLst/>
                <a:ea typeface="Calibri" panose="020F0502020204030204" pitchFamily="34" charset="0"/>
                <a:cs typeface="Angsana New" panose="02020603050405020304" pitchFamily="18" charset="-34"/>
              </a:rPr>
              <a:t>nhận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chuẩn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chính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từ</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nSpc>
                <a:spcPct val="120000"/>
              </a:lnSpc>
              <a:spcAft>
                <a:spcPts val="600"/>
              </a:spcAft>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Vì</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quan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đến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phần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mềm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cần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nâng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khả</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năng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bảo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mật</a:t>
            </a:r>
            <a:r>
              <a:rPr lang="fr-FR"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pic>
        <p:nvPicPr>
          <p:cNvPr id="9" name="Picture 8">
            <a:extLst>
              <a:ext uri="{FF2B5EF4-FFF2-40B4-BE49-F238E27FC236}">
                <a16:creationId xmlns:a16="http://schemas.microsoft.com/office/drawing/2014/main" id="{06831A97-1E6D-5CB6-5EE5-EA9EFC798CA6}"/>
              </a:ext>
            </a:extLst>
          </p:cNvPr>
          <p:cNvPicPr>
            <a:picLocks noChangeAspect="1"/>
          </p:cNvPicPr>
          <p:nvPr/>
        </p:nvPicPr>
        <p:blipFill>
          <a:blip r:embed="rId3"/>
          <a:stretch>
            <a:fillRect/>
          </a:stretch>
        </p:blipFill>
        <p:spPr>
          <a:xfrm>
            <a:off x="6624972" y="4447712"/>
            <a:ext cx="1783672" cy="1783672"/>
          </a:xfrm>
          <a:prstGeom prst="rect">
            <a:avLst/>
          </a:prstGeom>
        </p:spPr>
      </p:pic>
    </p:spTree>
    <p:extLst>
      <p:ext uri="{BB962C8B-B14F-4D97-AF65-F5344CB8AC3E}">
        <p14:creationId xmlns:p14="http://schemas.microsoft.com/office/powerpoint/2010/main" val="143999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luận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chung</a:t>
            </a:r>
            <a:endParaRPr lang="en-AI" dirty="0"/>
          </a:p>
        </p:txBody>
      </p:sp>
      <p:sp>
        <p:nvSpPr>
          <p:cNvPr id="6" name="TextBox 5">
            <a:extLst>
              <a:ext uri="{FF2B5EF4-FFF2-40B4-BE49-F238E27FC236}">
                <a16:creationId xmlns:a16="http://schemas.microsoft.com/office/drawing/2014/main" id="{7A24AA08-57A7-B056-30B2-0209B85EEF5D}"/>
              </a:ext>
            </a:extLst>
          </p:cNvPr>
          <p:cNvSpPr txBox="1"/>
          <p:nvPr/>
        </p:nvSpPr>
        <p:spPr>
          <a:xfrm>
            <a:off x="235077" y="1530374"/>
            <a:ext cx="8291743" cy="3600986"/>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Sau quá trình tìm hiểu, phân tích, thiết kế và triển khai xậy dựng, hệ thống hỗ trợ quản lý thông tin bệnh nhân điều trị thận nhân tạo, ứng dụng hoạt động hoạt động trên Window, Server đã cơ bản được hoàn thành. </a:t>
            </a:r>
          </a:p>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Hệ thống mang lại hiệu quả nhất định trong việc quản lý ở bệnh viện hay các phòng khám</a:t>
            </a:r>
            <a:endParaRPr lang="de-DE" kern="100" dirty="0">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Đồ án tốt nghiệp là học phần em học được nhiều thứ nhất trong năm năm học đại học. Không chỉ về mặt kĩ năng nghiên cứu, phân tích vấn đề mà em còn học được rất nhiều về việc lập một kế hoạch cẩn thận và phân chia thời gian hiệu quả hơn.</a:t>
            </a:r>
          </a:p>
          <a:p>
            <a:pPr marL="285750" indent="-285750">
              <a:spcBef>
                <a:spcPts val="600"/>
              </a:spcBef>
              <a:spcAft>
                <a:spcPts val="600"/>
              </a:spcAft>
              <a:buFont typeface="Arial" panose="020B0604020202020204" pitchFamily="34" charset="0"/>
              <a:buChar char="•"/>
            </a:pPr>
            <a:r>
              <a:rPr lang="de-DE" kern="100" dirty="0">
                <a:ea typeface="Calibri" panose="020F0502020204030204" pitchFamily="34" charset="0"/>
                <a:cs typeface="Angsana New" panose="02020603050405020304" pitchFamily="18" charset="-34"/>
              </a:rPr>
              <a:t>Qua đây em cung muốn cảm ơn các thầy cô đã giảng dạy cho em trong suốt những năm đại học. Đặc biệt TS. Phạm Thành Công đã trực tiếp hướng dẫn cho em trong việc thực hiện đồ án này.</a:t>
            </a:r>
            <a:endParaRPr lang="de-DE"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761681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056805"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
        <p:nvSpPr>
          <p:cNvPr id="6" name="Title 10">
            <a:extLst>
              <a:ext uri="{FF2B5EF4-FFF2-40B4-BE49-F238E27FC236}">
                <a16:creationId xmlns:a16="http://schemas.microsoft.com/office/drawing/2014/main" id="{41F9CFC0-4793-E521-9B4E-E3F72FBEC4D3}"/>
              </a:ext>
            </a:extLst>
          </p:cNvPr>
          <p:cNvSpPr txBox="1">
            <a:spLocks/>
          </p:cNvSpPr>
          <p:nvPr/>
        </p:nvSpPr>
        <p:spPr>
          <a:xfrm>
            <a:off x="3257233" y="221631"/>
            <a:ext cx="5797118"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1800" dirty="0"/>
              <a:t>ĐẠI HỌC BÁCH KHOA HÀ NỘI</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pic>
        <p:nvPicPr>
          <p:cNvPr id="3" name="Picture 2">
            <a:extLst>
              <a:ext uri="{FF2B5EF4-FFF2-40B4-BE49-F238E27FC236}">
                <a16:creationId xmlns:a16="http://schemas.microsoft.com/office/drawing/2014/main" id="{029E3949-16F6-F294-076E-E313CEAFCB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8609" y="896643"/>
            <a:ext cx="5400097" cy="5440333"/>
          </a:xfrm>
          <a:prstGeom prst="rect">
            <a:avLst/>
          </a:prstGeom>
          <a:noFill/>
          <a:ln>
            <a:noFill/>
          </a:ln>
        </p:spPr>
      </p:pic>
      <p:sp>
        <p:nvSpPr>
          <p:cNvPr id="4" name="TextBox 3">
            <a:extLst>
              <a:ext uri="{FF2B5EF4-FFF2-40B4-BE49-F238E27FC236}">
                <a16:creationId xmlns:a16="http://schemas.microsoft.com/office/drawing/2014/main" id="{8CC66DD6-6649-F689-0FD6-309DF5D6344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a:latin typeface="Times New Roman" panose="02020603050405020304" pitchFamily="18" charset="0"/>
                <a:cs typeface="Times New Roman" panose="02020603050405020304" pitchFamily="18" charset="0"/>
              </a:rPr>
              <a:t>Quy </a:t>
            </a:r>
            <a:r>
              <a:rPr lang="en-US" altLang="en-US" sz="2000" b="1" dirty="0" err="1">
                <a:latin typeface="Times New Roman" panose="02020603050405020304" pitchFamily="18" charset="0"/>
                <a:cs typeface="Times New Roman" panose="02020603050405020304" pitchFamily="18" charset="0"/>
              </a:rPr>
              <a:t>trình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thăm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khám</a:t>
            </a:r>
            <a:endParaRPr lang="en-US" altLang="en-US" sz="2000" b="1" dirty="0">
              <a:latin typeface="Times New Roman" panose="02020603050405020304" pitchFamily="18" charset="0"/>
              <a:cs typeface="Times New Roman" panose="02020603050405020304" pitchFamily="18" charset="0"/>
            </a:endParaRPr>
          </a:p>
          <a:p>
            <a:endParaRPr lang="en-AI" dirty="0"/>
          </a:p>
        </p:txBody>
      </p:sp>
      <p:sp>
        <p:nvSpPr>
          <p:cNvPr id="5" name="TextBox 4">
            <a:extLst>
              <a:ext uri="{FF2B5EF4-FFF2-40B4-BE49-F238E27FC236}">
                <a16:creationId xmlns:a16="http://schemas.microsoft.com/office/drawing/2014/main" id="{7FAE9FA2-650F-DD81-1B33-F2D921B89DB3}"/>
              </a:ext>
            </a:extLst>
          </p:cNvPr>
          <p:cNvSpPr txBox="1"/>
          <p:nvPr/>
        </p:nvSpPr>
        <p:spPr>
          <a:xfrm>
            <a:off x="-124287" y="1464672"/>
            <a:ext cx="3657600" cy="3139321"/>
          </a:xfrm>
          <a:prstGeom prst="rect">
            <a:avLst/>
          </a:prstGeom>
          <a:noFill/>
        </p:spPr>
        <p:txBody>
          <a:bodyPr wrap="square">
            <a:spAutoFit/>
          </a:bodyPr>
          <a:lstStyle/>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(1), (2), (3) : Đ</a:t>
            </a:r>
            <a:r>
              <a:rPr lang="vi-VN" dirty="0">
                <a:latin typeface="Calibri" panose="020F0502020204030204" pitchFamily="34" charset="0"/>
                <a:cs typeface="Calibri" panose="020F0502020204030204" pitchFamily="34" charset="0"/>
              </a:rPr>
              <a:t>ược thực hiện tại phòng tiếp nhận</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(4)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Sinh </a:t>
            </a:r>
            <a:r>
              <a:rPr lang="en-US" dirty="0" err="1">
                <a:latin typeface="Calibri" panose="020F0502020204030204" pitchFamily="34" charset="0"/>
                <a:cs typeface="Calibri" panose="020F0502020204030204" pitchFamily="34" charset="0"/>
              </a:rPr>
              <a:t>hóa</a:t>
            </a: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0" dirty="0">
                <a:effectLst/>
                <a:latin typeface="Calibri" panose="020F0502020204030204" pitchFamily="34" charset="0"/>
                <a:cs typeface="Calibri" panose="020F0502020204030204" pitchFamily="34" charset="0"/>
              </a:rPr>
              <a:t>(5)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(6)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0" dirty="0">
                <a:effectLst/>
                <a:latin typeface="Calibri" panose="020F0502020204030204" pitchFamily="34" charset="0"/>
                <a:cs typeface="Calibri" panose="020F0502020204030204" pitchFamily="34" charset="0"/>
              </a:rPr>
              <a:t>(7)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sĩ</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i="0" dirty="0">
                <a:effectLst/>
                <a:latin typeface="Calibri" panose="020F0502020204030204" pitchFamily="34" charset="0"/>
                <a:cs typeface="Calibri" panose="020F0502020204030204" pitchFamily="34" charset="0"/>
              </a:rPr>
              <a:t>(8) </a:t>
            </a:r>
            <a:r>
              <a:rPr lang="en-US" i="0" dirty="0" err="1">
                <a:effectLst/>
                <a:latin typeface="Calibri" panose="020F0502020204030204" pitchFamily="34" charset="0"/>
                <a:cs typeface="Calibri" panose="020F0502020204030204" pitchFamily="34" charset="0"/>
              </a:rPr>
              <a:t>Được</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thực</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hiện</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tại</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phòng</a:t>
            </a:r>
            <a:r>
              <a:rPr lang="en-US" i="0" dirty="0">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2701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sp>
        <p:nvSpPr>
          <p:cNvPr id="7" name="TextBox 6">
            <a:extLst>
              <a:ext uri="{FF2B5EF4-FFF2-40B4-BE49-F238E27FC236}">
                <a16:creationId xmlns:a16="http://schemas.microsoft.com/office/drawing/2014/main" id="{988C01EA-696C-FC74-909A-A02C68A07364}"/>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Yêu</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cầu</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cho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thống</a:t>
            </a:r>
            <a:r>
              <a:rPr lang="en-US" altLang="en-US" sz="2000" b="1" dirty="0">
                <a:latin typeface="Times New Roman" panose="02020603050405020304" pitchFamily="18" charset="0"/>
                <a:cs typeface="Times New Roman" panose="02020603050405020304" pitchFamily="18" charset="0"/>
              </a:rPr>
              <a:t> </a:t>
            </a:r>
          </a:p>
          <a:p>
            <a:endParaRPr lang="en-AI" dirty="0"/>
          </a:p>
        </p:txBody>
      </p:sp>
      <p:sp>
        <p:nvSpPr>
          <p:cNvPr id="9" name="TextBox 8">
            <a:extLst>
              <a:ext uri="{FF2B5EF4-FFF2-40B4-BE49-F238E27FC236}">
                <a16:creationId xmlns:a16="http://schemas.microsoft.com/office/drawing/2014/main" id="{FC55927D-B173-C625-EEFB-02A37D5F8310}"/>
              </a:ext>
            </a:extLst>
          </p:cNvPr>
          <p:cNvSpPr txBox="1"/>
          <p:nvPr/>
        </p:nvSpPr>
        <p:spPr>
          <a:xfrm>
            <a:off x="2228296" y="1827081"/>
            <a:ext cx="6696488" cy="3416320"/>
          </a:xfrm>
          <a:prstGeom prst="rect">
            <a:avLst/>
          </a:prstGeom>
          <a:noFill/>
        </p:spPr>
        <p:txBody>
          <a:bodyPr wrap="square">
            <a:spAutoFit/>
          </a:bodyPr>
          <a:lstStyle/>
          <a:p>
            <a:pPr marL="742950" lvl="1" indent="-285750" algn="l">
              <a:buFont typeface="Arial" panose="020B0604020202020204" pitchFamily="34" charset="0"/>
              <a:buChar char="•"/>
            </a:pPr>
            <a:r>
              <a:rPr lang="en-US" i="0" dirty="0" err="1">
                <a:effectLst/>
                <a:latin typeface="Calibri" panose="020F0502020204030204" pitchFamily="34" charset="0"/>
                <a:cs typeface="Calibri" panose="020F0502020204030204" pitchFamily="34" charset="0"/>
              </a:rPr>
              <a:t>Đầu</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ti</a:t>
            </a:r>
            <a:r>
              <a:rPr lang="en-US" dirty="0" err="1">
                <a:latin typeface="Calibri" panose="020F0502020204030204" pitchFamily="34" charset="0"/>
                <a:cs typeface="Calibri" panose="020F0502020204030204" pitchFamily="34" charset="0"/>
              </a:rPr>
              <a: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bảo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a:t>
            </a:r>
            <a:r>
              <a:rPr lang="en-US"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một</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quy</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trình</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thăm</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khám</a:t>
            </a:r>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Thông tin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sĩ</a:t>
            </a:r>
            <a:r>
              <a:rPr lang="en-US" dirty="0">
                <a:latin typeface="Calibri" panose="020F0502020204030204" pitchFamily="34" charset="0"/>
                <a:cs typeface="Calibri" panose="020F0502020204030204" pitchFamily="34" charset="0"/>
              </a:rPr>
              <a:t>, y </a:t>
            </a:r>
            <a:r>
              <a:rPr lang="en-US" dirty="0" err="1">
                <a:latin typeface="Calibri" panose="020F0502020204030204" pitchFamily="34" charset="0"/>
                <a:cs typeface="Calibri" panose="020F0502020204030204" pitchFamily="34" charset="0"/>
              </a:rPr>
              <a:t>tá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giao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diện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dễ</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sử</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dụng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thống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nhất</a:t>
            </a:r>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vi </a:t>
            </a:r>
            <a:r>
              <a:rPr lang="en-US" dirty="0" err="1">
                <a:latin typeface="Calibri" panose="020F0502020204030204" pitchFamily="34" charset="0"/>
                <a:cs typeface="Calibri" panose="020F0502020204030204" pitchFamily="34" charset="0"/>
              </a:rPr>
              <a:t>giữa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Thiết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cơ</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sở</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dữ</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liệu</a:t>
            </a:r>
            <a:r>
              <a:rPr lang="en-US" b="1" dirty="0">
                <a:latin typeface="Calibri" panose="020F0502020204030204" pitchFamily="34" charset="0"/>
                <a:cs typeface="Calibri" panose="020F0502020204030204" pitchFamily="34" charset="0"/>
              </a:rPr>
              <a:t> khoa </a:t>
            </a:r>
            <a:r>
              <a:rPr lang="en-US" b="1" dirty="0" err="1">
                <a:latin typeface="Calibri" panose="020F0502020204030204" pitchFamily="34" charset="0"/>
                <a:cs typeface="Calibri" panose="020F0502020204030204" pitchFamily="34" charset="0"/>
              </a:rPr>
              <a:t>học</a:t>
            </a:r>
            <a:r>
              <a:rPr lang="en-US" dirty="0">
                <a:latin typeface="Calibri" panose="020F0502020204030204" pitchFamily="34" charset="0"/>
                <a:cs typeface="Calibri" panose="020F0502020204030204" pitchFamily="34" charset="0"/>
              </a:rPr>
              <a:t>, Source code </a:t>
            </a:r>
            <a:r>
              <a:rPr lang="en-US" dirty="0" err="1">
                <a:latin typeface="Calibri" panose="020F0502020204030204" pitchFamily="34" charset="0"/>
                <a:cs typeface="Calibri" panose="020F0502020204030204" pitchFamily="34" charset="0"/>
              </a:rPr>
              <a:t>xây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nâng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cấp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Cuối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bảo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mật</a:t>
            </a:r>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trọng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mềm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y </a:t>
            </a:r>
            <a:r>
              <a:rPr lang="en-US" dirty="0" err="1">
                <a:latin typeface="Calibri" panose="020F0502020204030204" pitchFamily="34" charset="0"/>
                <a:cs typeface="Calibri" panose="020F0502020204030204" pitchFamily="34" charset="0"/>
              </a:rPr>
              <a:t>tế</a:t>
            </a:r>
            <a:endParaRPr lang="en-US" dirty="0">
              <a:latin typeface="Calibri" panose="020F0502020204030204" pitchFamily="34" charset="0"/>
              <a:cs typeface="Calibri" panose="020F0502020204030204" pitchFamily="34" charset="0"/>
            </a:endParaRP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D40E56B-E00D-81A4-58C9-3AF174F9D1CB}"/>
              </a:ext>
            </a:extLst>
          </p:cNvPr>
          <p:cNvPicPr>
            <a:picLocks noChangeAspect="1"/>
          </p:cNvPicPr>
          <p:nvPr/>
        </p:nvPicPr>
        <p:blipFill>
          <a:blip r:embed="rId3"/>
          <a:stretch>
            <a:fillRect/>
          </a:stretch>
        </p:blipFill>
        <p:spPr>
          <a:xfrm>
            <a:off x="235077" y="2086252"/>
            <a:ext cx="2175488" cy="2175488"/>
          </a:xfrm>
          <a:prstGeom prst="rect">
            <a:avLst/>
          </a:prstGeom>
        </p:spPr>
      </p:pic>
    </p:spTree>
    <p:extLst>
      <p:ext uri="{BB962C8B-B14F-4D97-AF65-F5344CB8AC3E}">
        <p14:creationId xmlns:p14="http://schemas.microsoft.com/office/powerpoint/2010/main" val="221187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Công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cụ</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sử</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dụng</a:t>
            </a:r>
            <a:r>
              <a:rPr lang="en-US" altLang="en-US" sz="2000" b="1" dirty="0">
                <a:latin typeface="Times New Roman" panose="02020603050405020304" pitchFamily="18" charset="0"/>
                <a:cs typeface="Times New Roman" panose="02020603050405020304" pitchFamily="18" charset="0"/>
              </a:rPr>
              <a:t> </a:t>
            </a:r>
          </a:p>
          <a:p>
            <a:endParaRPr lang="en-AI" dirty="0"/>
          </a:p>
        </p:txBody>
      </p:sp>
      <p:sp>
        <p:nvSpPr>
          <p:cNvPr id="11" name="TextBox 10">
            <a:extLst>
              <a:ext uri="{FF2B5EF4-FFF2-40B4-BE49-F238E27FC236}">
                <a16:creationId xmlns:a16="http://schemas.microsoft.com/office/drawing/2014/main" id="{AC087F88-080E-E62E-A6E5-77EF26D7886E}"/>
              </a:ext>
            </a:extLst>
          </p:cNvPr>
          <p:cNvSpPr txBox="1"/>
          <p:nvPr/>
        </p:nvSpPr>
        <p:spPr>
          <a:xfrm>
            <a:off x="235077" y="1581983"/>
            <a:ext cx="8083300" cy="1067343"/>
          </a:xfrm>
          <a:prstGeom prst="rect">
            <a:avLst/>
          </a:prstGeom>
          <a:noFill/>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sz="1800" b="1" kern="100" dirty="0">
                <a:effectLst/>
                <a:ea typeface="Calibri" panose="020F0502020204030204" pitchFamily="34" charset="0"/>
                <a:cs typeface="Angsana New" panose="02020603050405020304" pitchFamily="18" charset="-34"/>
              </a:rPr>
              <a:t>SQL Server</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gọi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Microsoft SQL Server (</a:t>
            </a:r>
            <a:r>
              <a:rPr lang="en-US" sz="1800" kern="100" dirty="0" err="1">
                <a:effectLst/>
                <a:ea typeface="Calibri" panose="020F0502020204030204" pitchFamily="34" charset="0"/>
                <a:cs typeface="Angsana New" panose="02020603050405020304" pitchFamily="18" charset="-34"/>
              </a:rPr>
              <a:t>viết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tắt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MS SQL Server) </a:t>
            </a: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Microsoft </a:t>
            </a:r>
            <a:r>
              <a:rPr lang="en-US" sz="1800" kern="100" dirty="0" err="1">
                <a:effectLst/>
                <a:ea typeface="Calibri" panose="020F0502020204030204" pitchFamily="34" charset="0"/>
                <a:cs typeface="Angsana New" panose="02020603050405020304" pitchFamily="18" charset="-34"/>
              </a:rPr>
              <a:t>phát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triển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nhằm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mục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đích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RDBMS (</a:t>
            </a:r>
            <a:r>
              <a:rPr lang="en-US" sz="1800" b="1" i="1" u="sng" kern="100" dirty="0">
                <a:solidFill>
                  <a:srgbClr val="0000FF"/>
                </a:solidFill>
                <a:effectLst/>
                <a:ea typeface="Calibri" panose="020F0502020204030204" pitchFamily="34" charset="0"/>
                <a:cs typeface="Angsana New" panose="02020603050405020304" pitchFamily="18" charset="-34"/>
                <a:hlinkClick r:id="rId3"/>
              </a:rPr>
              <a:t>Relational Database Management System</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13" name="Picture 12">
            <a:extLst>
              <a:ext uri="{FF2B5EF4-FFF2-40B4-BE49-F238E27FC236}">
                <a16:creationId xmlns:a16="http://schemas.microsoft.com/office/drawing/2014/main" id="{E9F18A6E-7101-AB3E-7C44-D5B650D6AA2E}"/>
              </a:ext>
            </a:extLst>
          </p:cNvPr>
          <p:cNvPicPr>
            <a:picLocks noChangeAspect="1"/>
          </p:cNvPicPr>
          <p:nvPr/>
        </p:nvPicPr>
        <p:blipFill>
          <a:blip r:embed="rId4"/>
          <a:stretch>
            <a:fillRect/>
          </a:stretch>
        </p:blipFill>
        <p:spPr>
          <a:xfrm>
            <a:off x="349188" y="3153792"/>
            <a:ext cx="2438400" cy="2438400"/>
          </a:xfrm>
          <a:prstGeom prst="rect">
            <a:avLst/>
          </a:prstGeom>
        </p:spPr>
      </p:pic>
      <p:sp>
        <p:nvSpPr>
          <p:cNvPr id="15" name="TextBox 14">
            <a:extLst>
              <a:ext uri="{FF2B5EF4-FFF2-40B4-BE49-F238E27FC236}">
                <a16:creationId xmlns:a16="http://schemas.microsoft.com/office/drawing/2014/main" id="{D9D04991-1BD1-FE58-DEF0-00F8FF1B74C4}"/>
              </a:ext>
            </a:extLst>
          </p:cNvPr>
          <p:cNvSpPr txBox="1"/>
          <p:nvPr/>
        </p:nvSpPr>
        <p:spPr>
          <a:xfrm>
            <a:off x="3601008" y="3152358"/>
            <a:ext cx="5510811" cy="2800767"/>
          </a:xfrm>
          <a:prstGeom prst="rect">
            <a:avLst/>
          </a:prstGeom>
          <a:noFill/>
        </p:spPr>
        <p:txBody>
          <a:bodyPr wrap="square">
            <a:spAutoFit/>
          </a:bodyPr>
          <a:lstStyle/>
          <a:p>
            <a:pPr indent="180340" algn="just">
              <a:spcBef>
                <a:spcPts val="600"/>
              </a:spcBef>
              <a:spcAft>
                <a:spcPts val="600"/>
              </a:spcAft>
            </a:pPr>
            <a:r>
              <a:rPr lang="en-US" sz="1800" b="1" kern="100" dirty="0" err="1">
                <a:effectLst/>
                <a:ea typeface="Calibri" panose="020F0502020204030204" pitchFamily="34" charset="0"/>
                <a:cs typeface="Angsana New" panose="02020603050405020304" pitchFamily="18" charset="-34"/>
              </a:rPr>
              <a:t>Tại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sao</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nên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dùng</a:t>
            </a:r>
            <a:r>
              <a:rPr lang="en-US" sz="1800" b="1" kern="100" dirty="0">
                <a:effectLst/>
                <a:ea typeface="Calibri" panose="020F0502020204030204" pitchFamily="34" charset="0"/>
                <a:cs typeface="Angsana New" panose="02020603050405020304" pitchFamily="18" charset="-34"/>
              </a:rPr>
              <a:t> SQL Server?</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Cho </a:t>
            </a:r>
            <a:r>
              <a:rPr lang="en-US" sz="1800" kern="100" dirty="0" err="1">
                <a:solidFill>
                  <a:srgbClr val="000000"/>
                </a:solidFill>
                <a:effectLst/>
                <a:ea typeface="Calibri" panose="020F0502020204030204" pitchFamily="34" charset="0"/>
                <a:cs typeface="Angsana New" panose="02020603050405020304" pitchFamily="18" charset="-34"/>
              </a:rPr>
              <a:t>phép</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tạo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nhiều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cơ</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sở</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dữ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liệu</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Miễn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phí</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Duy </a:t>
            </a:r>
            <a:r>
              <a:rPr lang="en-US" sz="1800" kern="100" dirty="0" err="1">
                <a:solidFill>
                  <a:srgbClr val="000000"/>
                </a:solidFill>
                <a:effectLst/>
                <a:ea typeface="Calibri" panose="020F0502020204030204" pitchFamily="34" charset="0"/>
                <a:cs typeface="Angsana New" panose="02020603050405020304" pitchFamily="18" charset="-34"/>
              </a:rPr>
              <a:t>trì</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lưu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bền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vững</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Bảo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mật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cao</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dirty="0">
                <a:solidFill>
                  <a:srgbClr val="000000"/>
                </a:solidFill>
                <a:effectLst/>
                <a:ea typeface="Times New Roman" panose="02020603050405020304" pitchFamily="18" charset="0"/>
              </a:rPr>
              <a:t>SQL Server </a:t>
            </a:r>
            <a:r>
              <a:rPr lang="en-US" sz="1800" dirty="0" err="1">
                <a:solidFill>
                  <a:srgbClr val="000000"/>
                </a:solidFill>
                <a:effectLst/>
                <a:ea typeface="Times New Roman" panose="02020603050405020304" pitchFamily="18" charset="0"/>
              </a:rPr>
              <a:t>sẽ</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cung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cấp</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đầy</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đủ</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các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công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phục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cho</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việc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quản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lý</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dữ</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liệu</a:t>
            </a:r>
            <a:endParaRPr lang="en-AI" sz="1600" dirty="0">
              <a:effectLst/>
              <a:ea typeface="Times New Roman" panose="02020603050405020304" pitchFamily="18" charset="0"/>
            </a:endParaRPr>
          </a:p>
        </p:txBody>
      </p:sp>
    </p:spTree>
    <p:extLst>
      <p:ext uri="{BB962C8B-B14F-4D97-AF65-F5344CB8AC3E}">
        <p14:creationId xmlns:p14="http://schemas.microsoft.com/office/powerpoint/2010/main" val="320226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Province - District -Ward</a:t>
            </a:r>
            <a:endParaRPr lang="en-AI" dirty="0"/>
          </a:p>
        </p:txBody>
      </p:sp>
      <p:pic>
        <p:nvPicPr>
          <p:cNvPr id="4" name="Picture 3" descr="A screen shot of a computer&#10;&#10;Description automatically generated">
            <a:extLst>
              <a:ext uri="{FF2B5EF4-FFF2-40B4-BE49-F238E27FC236}">
                <a16:creationId xmlns:a16="http://schemas.microsoft.com/office/drawing/2014/main" id="{F4BD7C4E-C587-69D1-0AC3-457B83F09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74" y="1867222"/>
            <a:ext cx="6051550" cy="2325370"/>
          </a:xfrm>
          <a:prstGeom prst="rect">
            <a:avLst/>
          </a:prstGeom>
          <a:noFill/>
          <a:ln>
            <a:noFill/>
          </a:ln>
        </p:spPr>
      </p:pic>
      <p:sp>
        <p:nvSpPr>
          <p:cNvPr id="6" name="TextBox 5">
            <a:extLst>
              <a:ext uri="{FF2B5EF4-FFF2-40B4-BE49-F238E27FC236}">
                <a16:creationId xmlns:a16="http://schemas.microsoft.com/office/drawing/2014/main" id="{D75D64EB-A4F3-8DDC-DB0A-C7BC4CDD6E89}"/>
              </a:ext>
            </a:extLst>
          </p:cNvPr>
          <p:cNvSpPr txBox="1"/>
          <p:nvPr/>
        </p:nvSpPr>
        <p:spPr>
          <a:xfrm>
            <a:off x="357832" y="4754830"/>
            <a:ext cx="8566951" cy="1067343"/>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sz="1800" b="0" kern="100" dirty="0" err="1">
                <a:solidFill>
                  <a:srgbClr val="000000"/>
                </a:solidFill>
                <a:effectLst/>
                <a:ea typeface="Calibri" panose="020F0502020204030204" pitchFamily="34" charset="0"/>
                <a:cs typeface="Angsana New" panose="02020603050405020304" pitchFamily="18" charset="-34"/>
              </a:rPr>
              <a:t>Dữ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về</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thông</a:t>
            </a:r>
            <a:r>
              <a:rPr lang="en-US" sz="1800" b="0" kern="100" dirty="0">
                <a:solidFill>
                  <a:srgbClr val="000000"/>
                </a:solidFill>
                <a:effectLst/>
                <a:ea typeface="Calibri" panose="020F0502020204030204" pitchFamily="34" charset="0"/>
                <a:cs typeface="Angsana New" panose="02020603050405020304" pitchFamily="18" charset="-34"/>
              </a:rPr>
              <a:t> tin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tỉnh</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thành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phố</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quận</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huyện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phường</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xã</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của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Việt</a:t>
            </a:r>
            <a:r>
              <a:rPr lang="en-US" sz="1800" b="0" kern="100" dirty="0">
                <a:solidFill>
                  <a:srgbClr val="000000"/>
                </a:solidFill>
                <a:effectLst/>
                <a:ea typeface="Calibri" panose="020F0502020204030204" pitchFamily="34" charset="0"/>
                <a:cs typeface="Angsana New" panose="02020603050405020304" pitchFamily="18" charset="-34"/>
              </a:rPr>
              <a:t> Nam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được</a:t>
            </a:r>
            <a:r>
              <a:rPr lang="en-US" sz="1800" b="0" kern="100" dirty="0">
                <a:solidFill>
                  <a:srgbClr val="000000"/>
                </a:solidFill>
                <a:effectLst/>
                <a:ea typeface="Calibri" panose="020F0502020204030204" pitchFamily="34" charset="0"/>
                <a:cs typeface="Angsana New" panose="02020603050405020304" pitchFamily="18" charset="-34"/>
              </a:rPr>
              <a:t> them </a:t>
            </a:r>
            <a:r>
              <a:rPr lang="en-US" sz="1800" b="0" kern="100" dirty="0" err="1">
                <a:solidFill>
                  <a:srgbClr val="000000"/>
                </a:solidFill>
                <a:effectLst/>
                <a:ea typeface="Calibri" panose="020F0502020204030204" pitchFamily="34" charset="0"/>
                <a:cs typeface="Angsana New" panose="02020603050405020304" pitchFamily="18" charset="-34"/>
              </a:rPr>
              <a:t>trước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vào</a:t>
            </a:r>
            <a:r>
              <a:rPr lang="en-US" sz="1800" b="0" kern="100" dirty="0">
                <a:solidFill>
                  <a:srgbClr val="000000"/>
                </a:solidFill>
                <a:effectLst/>
                <a:ea typeface="Calibri" panose="020F0502020204030204" pitchFamily="34" charset="0"/>
                <a:cs typeface="Angsana New" panose="02020603050405020304" pitchFamily="18" charset="-34"/>
              </a:rPr>
              <a:t> Database </a:t>
            </a:r>
            <a:r>
              <a:rPr lang="en-US" sz="1800" b="0" kern="100" dirty="0" err="1">
                <a:solidFill>
                  <a:srgbClr val="000000"/>
                </a:solidFill>
                <a:effectLst/>
                <a:ea typeface="Calibri" panose="020F0502020204030204" pitchFamily="34" charset="0"/>
                <a:cs typeface="Angsana New" panose="02020603050405020304" pitchFamily="18" charset="-34"/>
              </a:rPr>
              <a:t>phục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vụ</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cho</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việc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trữ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thông</a:t>
            </a:r>
            <a:r>
              <a:rPr lang="en-US" sz="1800" b="0" kern="100" dirty="0">
                <a:solidFill>
                  <a:srgbClr val="000000"/>
                </a:solidFill>
                <a:effectLst/>
                <a:ea typeface="Calibri" panose="020F0502020204030204" pitchFamily="34" charset="0"/>
                <a:cs typeface="Angsana New" panose="02020603050405020304" pitchFamily="18" charset="-34"/>
              </a:rPr>
              <a:t> tin </a:t>
            </a:r>
            <a:r>
              <a:rPr lang="en-US" sz="1800" b="0" kern="100" dirty="0" err="1">
                <a:solidFill>
                  <a:srgbClr val="000000"/>
                </a:solidFill>
                <a:effectLst/>
                <a:ea typeface="Calibri" panose="020F0502020204030204" pitchFamily="34" charset="0"/>
                <a:cs typeface="Angsana New" panose="02020603050405020304" pitchFamily="18" charset="-34"/>
              </a:rPr>
              <a:t>về</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quê</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quán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cho</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thực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thể</a:t>
            </a:r>
            <a:r>
              <a:rPr lang="en-US" sz="1800" b="0" kern="100" dirty="0">
                <a:solidFill>
                  <a:srgbClr val="000000"/>
                </a:solidFill>
                <a:effectLst/>
                <a:ea typeface="Calibri" panose="020F0502020204030204" pitchFamily="34" charset="0"/>
                <a:cs typeface="Angsana New" panose="02020603050405020304" pitchFamily="18" charset="-34"/>
              </a:rPr>
              <a:t>.</a:t>
            </a:r>
            <a:endParaRPr lang="en-AI" sz="1800" b="1" kern="100" dirty="0">
              <a:solidFill>
                <a:srgbClr val="000000"/>
              </a:solidFill>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67020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a:latin typeface="Times New Roman" panose="02020603050405020304" pitchFamily="18" charset="0"/>
                <a:cs typeface="Times New Roman" panose="02020603050405020304" pitchFamily="18" charset="0"/>
              </a:rPr>
              <a:t>Mối quan hệ giữa User -  Role, Province, District, Ward </a:t>
            </a:r>
            <a:endParaRPr lang="en-AI" dirty="0"/>
          </a:p>
        </p:txBody>
      </p:sp>
      <p:pic>
        <p:nvPicPr>
          <p:cNvPr id="9" name="Picture 8" descr="A screenshot of a computer screen&#10;&#10;Description automatically generated">
            <a:extLst>
              <a:ext uri="{FF2B5EF4-FFF2-40B4-BE49-F238E27FC236}">
                <a16:creationId xmlns:a16="http://schemas.microsoft.com/office/drawing/2014/main" id="{35E972CC-8924-D8E3-BD27-2B7BCBD7F3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33" y="1679508"/>
            <a:ext cx="6051550" cy="3361690"/>
          </a:xfrm>
          <a:prstGeom prst="rect">
            <a:avLst/>
          </a:prstGeom>
          <a:noFill/>
          <a:ln>
            <a:noFill/>
          </a:ln>
        </p:spPr>
      </p:pic>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User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đó</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định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quản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xử</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sao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mềm</a:t>
            </a:r>
            <a:endParaRPr lang="en-US" kern="100" dirty="0">
              <a:solidFill>
                <a:srgbClr val="000000"/>
              </a:solidFill>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155536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4440</TotalTime>
  <Words>12746</Words>
  <Application>Microsoft Office PowerPoint</Application>
  <PresentationFormat>On-screen Show (4:3)</PresentationFormat>
  <Paragraphs>380</Paragraphs>
  <Slides>46</Slides>
  <Notes>44</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Lato</vt:lpstr>
      <vt:lpstr>Symbol</vt:lpstr>
      <vt:lpstr>Times New Roman</vt:lpstr>
      <vt:lpstr>Office Theme</vt:lpstr>
      <vt:lpstr>PowerPoint Presentation</vt:lpstr>
      <vt:lpstr>PowerPoint Presentation</vt:lpstr>
      <vt:lpstr>Overview</vt:lpstr>
      <vt:lpstr>1 Đặt Vấn Đề </vt:lpstr>
      <vt:lpstr>1. Đặt vấn đề </vt:lpstr>
      <vt:lpstr>1. Đặt vấn đề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3. Xây dựng chương trình </vt:lpstr>
      <vt:lpstr>3. Xây dựng chương trình </vt:lpstr>
      <vt:lpstr>Xây dựng Project Common Handle DB   </vt:lpstr>
      <vt:lpstr>Xây dựng Project Common Control UI  </vt:lpstr>
      <vt:lpstr>3. Xây dựng Main Project </vt:lpstr>
      <vt:lpstr>3. Xây dựng Main Project </vt:lpstr>
      <vt:lpstr>Các màn hình cơ sở  </vt:lpstr>
      <vt:lpstr>Màn SettingScreen  </vt:lpstr>
      <vt:lpstr>Màn LoginScreen  </vt:lpstr>
      <vt:lpstr>Màn HomeScreen  </vt:lpstr>
      <vt:lpstr>Màn RoleScreen  </vt:lpstr>
      <vt:lpstr>Màn Staff Screen  </vt:lpstr>
      <vt:lpstr>Màn Medicine Screen  </vt:lpstr>
      <vt:lpstr>Màn Disease Screen  </vt:lpstr>
      <vt:lpstr>Màn Symptom Screen  </vt:lpstr>
      <vt:lpstr>Màn Patient Registeration   </vt:lpstr>
      <vt:lpstr>Màn BioTestScreen  </vt:lpstr>
      <vt:lpstr>Màn UrineTestScreen  </vt:lpstr>
      <vt:lpstr>Màn BloodTestScreen  </vt:lpstr>
      <vt:lpstr>Màn HealthCheckScreen </vt:lpstr>
      <vt:lpstr>Màn HealthCheckScreen </vt:lpstr>
      <vt:lpstr>Màn HealthCheckScreen </vt:lpstr>
      <vt:lpstr>Màn PaymentScreen  </vt:lpstr>
      <vt:lpstr>Xây dựng lớp LogController  </vt:lpstr>
      <vt:lpstr>Xây dựng lớp LogController  </vt:lpstr>
      <vt:lpstr>3. Xây dựng chương trình </vt:lpstr>
      <vt:lpstr>4. Đánh giá, kết luận và hướng phát triển  </vt:lpstr>
      <vt:lpstr>4. Đánh giá, kết luận và hướng phát triển  </vt:lpstr>
      <vt:lpstr>4. Đánh giá, kết luận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giang long</cp:lastModifiedBy>
  <cp:revision>70</cp:revision>
  <dcterms:created xsi:type="dcterms:W3CDTF">2021-05-28T04:32:29Z</dcterms:created>
  <dcterms:modified xsi:type="dcterms:W3CDTF">2023-08-16T02:54:39Z</dcterms:modified>
</cp:coreProperties>
</file>